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300" r:id="rId3"/>
    <p:sldId id="301" r:id="rId4"/>
    <p:sldId id="302" r:id="rId5"/>
    <p:sldId id="303" r:id="rId6"/>
    <p:sldId id="304" r:id="rId7"/>
    <p:sldId id="305" r:id="rId8"/>
    <p:sldId id="306" r:id="rId9"/>
    <p:sldId id="307" r:id="rId10"/>
    <p:sldId id="315" r:id="rId11"/>
    <p:sldId id="308" r:id="rId12"/>
    <p:sldId id="309" r:id="rId13"/>
    <p:sldId id="310" r:id="rId14"/>
    <p:sldId id="311" r:id="rId15"/>
    <p:sldId id="312" r:id="rId16"/>
    <p:sldId id="313" r:id="rId17"/>
    <p:sldId id="314"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8" d="100"/>
          <a:sy n="58" d="100"/>
        </p:scale>
        <p:origin x="132" y="1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A429A-6FD5-4A01-82D8-6EE05EDD1C6B}" type="datetimeFigureOut">
              <a:rPr lang="en-US" smtClean="0"/>
              <a:t>5/24/2019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D6FE1B-9E4B-4506-B68F-29438F9ECFB6}" type="slidenum">
              <a:rPr lang="en-US" smtClean="0"/>
              <a:t>‹#›</a:t>
            </a:fld>
            <a:endParaRPr lang="en-US"/>
          </a:p>
        </p:txBody>
      </p:sp>
    </p:spTree>
    <p:extLst>
      <p:ext uri="{BB962C8B-B14F-4D97-AF65-F5344CB8AC3E}">
        <p14:creationId xmlns:p14="http://schemas.microsoft.com/office/powerpoint/2010/main" val="1442628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D6FE1B-9E4B-4506-B68F-29438F9ECFB6}" type="slidenum">
              <a:rPr lang="en-US" smtClean="0"/>
              <a:t>12</a:t>
            </a:fld>
            <a:endParaRPr lang="en-US"/>
          </a:p>
        </p:txBody>
      </p:sp>
    </p:spTree>
    <p:extLst>
      <p:ext uri="{BB962C8B-B14F-4D97-AF65-F5344CB8AC3E}">
        <p14:creationId xmlns:p14="http://schemas.microsoft.com/office/powerpoint/2010/main" val="398228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D86215F-6CE3-4DE2-8B19-27BAA5FF2DC6}" type="datetimeFigureOut">
              <a:rPr lang="en-US" smtClean="0"/>
              <a:t>5/24/2019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25CD459-0827-440D-BF20-5CA0C665279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D86215F-6CE3-4DE2-8B19-27BAA5FF2DC6}" type="datetimeFigureOut">
              <a:rPr lang="en-US" smtClean="0"/>
              <a:t>5/24/2019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CD459-0827-440D-BF20-5CA0C66527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D86215F-6CE3-4DE2-8B19-27BAA5FF2DC6}" type="datetimeFigureOut">
              <a:rPr lang="en-US" smtClean="0"/>
              <a:t>5/24/2019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825CD459-0827-440D-BF20-5CA0C665279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D86215F-6CE3-4DE2-8B19-27BAA5FF2DC6}" type="datetimeFigureOut">
              <a:rPr lang="en-US" smtClean="0"/>
              <a:t>5/24/2019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25CD459-0827-440D-BF20-5CA0C665279F}"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D86215F-6CE3-4DE2-8B19-27BAA5FF2DC6}" type="datetimeFigureOut">
              <a:rPr lang="en-US" smtClean="0"/>
              <a:t>5/24/2019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25CD459-0827-440D-BF20-5CA0C665279F}"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D86215F-6CE3-4DE2-8B19-27BAA5FF2DC6}" type="datetimeFigureOut">
              <a:rPr lang="en-US" smtClean="0"/>
              <a:t>5/24/2019</a:t>
            </a:fld>
            <a:endParaRPr lang="en-US"/>
          </a:p>
        </p:txBody>
      </p:sp>
      <p:sp>
        <p:nvSpPr>
          <p:cNvPr id="10" name="Slide Number Placeholder 9"/>
          <p:cNvSpPr>
            <a:spLocks noGrp="1"/>
          </p:cNvSpPr>
          <p:nvPr>
            <p:ph type="sldNum" sz="quarter" idx="16"/>
          </p:nvPr>
        </p:nvSpPr>
        <p:spPr/>
        <p:txBody>
          <a:bodyPr rtlCol="0"/>
          <a:lstStyle/>
          <a:p>
            <a:fld id="{825CD459-0827-440D-BF20-5CA0C665279F}"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D86215F-6CE3-4DE2-8B19-27BAA5FF2DC6}" type="datetimeFigureOut">
              <a:rPr lang="en-US" smtClean="0"/>
              <a:t>5/24/2019</a:t>
            </a:fld>
            <a:endParaRPr lang="en-US"/>
          </a:p>
        </p:txBody>
      </p:sp>
      <p:sp>
        <p:nvSpPr>
          <p:cNvPr id="12" name="Slide Number Placeholder 11"/>
          <p:cNvSpPr>
            <a:spLocks noGrp="1"/>
          </p:cNvSpPr>
          <p:nvPr>
            <p:ph type="sldNum" sz="quarter" idx="16"/>
          </p:nvPr>
        </p:nvSpPr>
        <p:spPr/>
        <p:txBody>
          <a:bodyPr rtlCol="0"/>
          <a:lstStyle/>
          <a:p>
            <a:fld id="{825CD459-0827-440D-BF20-5CA0C665279F}"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D86215F-6CE3-4DE2-8B19-27BAA5FF2DC6}" type="datetimeFigureOut">
              <a:rPr lang="en-US" smtClean="0"/>
              <a:t>5/24/2019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25CD459-0827-440D-BF20-5CA0C66527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6215F-6CE3-4DE2-8B19-27BAA5FF2DC6}" type="datetimeFigureOut">
              <a:rPr lang="en-US" smtClean="0"/>
              <a:t>5/24/2019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25CD459-0827-440D-BF20-5CA0C66527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D86215F-6CE3-4DE2-8B19-27BAA5FF2DC6}" type="datetimeFigureOut">
              <a:rPr lang="en-US" smtClean="0"/>
              <a:t>5/24/2019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25CD459-0827-440D-BF20-5CA0C665279F}"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D86215F-6CE3-4DE2-8B19-27BAA5FF2DC6}" type="datetimeFigureOut">
              <a:rPr lang="en-US" smtClean="0"/>
              <a:t>5/24/2019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25CD459-0827-440D-BF20-5CA0C665279F}"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D86215F-6CE3-4DE2-8B19-27BAA5FF2DC6}" type="datetimeFigureOut">
              <a:rPr lang="en-US" smtClean="0"/>
              <a:t>5/24/2019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25CD459-0827-440D-BF20-5CA0C665279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gif"/><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POPULAR ART EXPRESSIONS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381000" y="1134668"/>
            <a:ext cx="2895600"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VISUAL ARTS </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990600" y="1685597"/>
            <a:ext cx="5486400" cy="3970318"/>
          </a:xfrm>
          <a:prstGeom prst="rect">
            <a:avLst/>
          </a:prstGeom>
        </p:spPr>
        <p:txBody>
          <a:bodyPr wrap="square">
            <a:spAutoFit/>
          </a:bodyPr>
          <a:lstStyle/>
          <a:p>
            <a:r>
              <a:rPr lang="en-US" sz="2800" dirty="0" smtClean="0">
                <a:solidFill>
                  <a:srgbClr val="FF0000"/>
                </a:solidFill>
              </a:rPr>
              <a:t>Is the </a:t>
            </a:r>
            <a:r>
              <a:rPr lang="en-US" sz="2800" dirty="0">
                <a:solidFill>
                  <a:srgbClr val="FF0000"/>
                </a:solidFill>
              </a:rPr>
              <a:t>kind of art form that the population is most likely more exposed to, but its variations are so diverse they range from sculptures that you see in art galleries to the last movie you saw. Some mediums of visual arts include paintings, drawings, lettering, printing, sculptures, digital imaging, and more.</a:t>
            </a:r>
          </a:p>
        </p:txBody>
      </p:sp>
      <p:pic>
        <p:nvPicPr>
          <p:cNvPr id="2" name="Picture 1"/>
          <p:cNvPicPr>
            <a:picLocks noChangeAspect="1"/>
          </p:cNvPicPr>
          <p:nvPr/>
        </p:nvPicPr>
        <p:blipFill>
          <a:blip r:embed="rId3"/>
          <a:stretch>
            <a:fillRect/>
          </a:stretch>
        </p:blipFill>
        <p:spPr>
          <a:xfrm>
            <a:off x="6477000" y="1410133"/>
            <a:ext cx="2325780" cy="371017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POPULAR ART EXPRESSIONS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533400" y="1076785"/>
            <a:ext cx="2819400"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Applied Arts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47800" y="1971577"/>
            <a:ext cx="1666875" cy="2457450"/>
          </a:xfrm>
          <a:prstGeom prst="rect">
            <a:avLst/>
          </a:prstGeom>
        </p:spPr>
      </p:pic>
      <p:pic>
        <p:nvPicPr>
          <p:cNvPr id="7" name="Picture 6"/>
          <p:cNvPicPr>
            <a:picLocks noChangeAspect="1"/>
          </p:cNvPicPr>
          <p:nvPr/>
        </p:nvPicPr>
        <p:blipFill>
          <a:blip r:embed="rId4"/>
          <a:stretch>
            <a:fillRect/>
          </a:stretch>
        </p:blipFill>
        <p:spPr>
          <a:xfrm>
            <a:off x="3352800" y="1695352"/>
            <a:ext cx="3048000" cy="1504950"/>
          </a:xfrm>
          <a:prstGeom prst="rect">
            <a:avLst/>
          </a:prstGeom>
        </p:spPr>
      </p:pic>
      <p:pic>
        <p:nvPicPr>
          <p:cNvPr id="8" name="Picture 7"/>
          <p:cNvPicPr>
            <a:picLocks noChangeAspect="1"/>
          </p:cNvPicPr>
          <p:nvPr/>
        </p:nvPicPr>
        <p:blipFill>
          <a:blip r:embed="rId5"/>
          <a:stretch>
            <a:fillRect/>
          </a:stretch>
        </p:blipFill>
        <p:spPr>
          <a:xfrm>
            <a:off x="5410200" y="3295649"/>
            <a:ext cx="2533650" cy="1695450"/>
          </a:xfrm>
          <a:prstGeom prst="rect">
            <a:avLst/>
          </a:prstGeom>
        </p:spPr>
      </p:pic>
      <p:pic>
        <p:nvPicPr>
          <p:cNvPr id="9" name="Picture 8"/>
          <p:cNvPicPr>
            <a:picLocks noChangeAspect="1"/>
          </p:cNvPicPr>
          <p:nvPr/>
        </p:nvPicPr>
        <p:blipFill>
          <a:blip r:embed="rId6"/>
          <a:stretch>
            <a:fillRect/>
          </a:stretch>
        </p:blipFill>
        <p:spPr>
          <a:xfrm>
            <a:off x="3309937" y="3643214"/>
            <a:ext cx="1905000" cy="1571625"/>
          </a:xfrm>
          <a:prstGeom prst="rect">
            <a:avLst/>
          </a:prstGeom>
        </p:spPr>
      </p:pic>
    </p:spTree>
    <p:extLst>
      <p:ext uri="{BB962C8B-B14F-4D97-AF65-F5344CB8AC3E}">
        <p14:creationId xmlns:p14="http://schemas.microsoft.com/office/powerpoint/2010/main" val="6882198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THE FUNCTIONS OF ART</a:t>
            </a:r>
          </a:p>
        </p:txBody>
      </p:sp>
      <p:sp>
        <p:nvSpPr>
          <p:cNvPr id="6" name="Rectangle 5"/>
          <p:cNvSpPr/>
          <p:nvPr/>
        </p:nvSpPr>
        <p:spPr>
          <a:xfrm>
            <a:off x="609600" y="1295400"/>
            <a:ext cx="3886199"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A.  AS A THERAPY</a:t>
            </a:r>
          </a:p>
        </p:txBody>
      </p:sp>
      <p:sp>
        <p:nvSpPr>
          <p:cNvPr id="5" name="Rectangle 4"/>
          <p:cNvSpPr/>
          <p:nvPr/>
        </p:nvSpPr>
        <p:spPr>
          <a:xfrm>
            <a:off x="914400" y="1981200"/>
            <a:ext cx="6593703" cy="1384995"/>
          </a:xfrm>
          <a:prstGeom prst="rect">
            <a:avLst/>
          </a:prstGeom>
        </p:spPr>
        <p:txBody>
          <a:bodyPr wrap="square">
            <a:spAutoFit/>
          </a:bodyPr>
          <a:lstStyle/>
          <a:p>
            <a:r>
              <a:rPr lang="en-US" sz="2800" dirty="0">
                <a:solidFill>
                  <a:srgbClr val="FF0000"/>
                </a:solidFill>
              </a:rPr>
              <a:t>In its therapeutic function, art can be and is used as therapy for individuals with a variety of illnesses, both physical and mental.</a:t>
            </a:r>
          </a:p>
        </p:txBody>
      </p:sp>
      <p:pic>
        <p:nvPicPr>
          <p:cNvPr id="2" name="Picture 1"/>
          <p:cNvPicPr>
            <a:picLocks noChangeAspect="1"/>
          </p:cNvPicPr>
          <p:nvPr/>
        </p:nvPicPr>
        <p:blipFill>
          <a:blip r:embed="rId3"/>
          <a:stretch>
            <a:fillRect/>
          </a:stretch>
        </p:blipFill>
        <p:spPr>
          <a:xfrm>
            <a:off x="6248400" y="3331559"/>
            <a:ext cx="2257425" cy="1562100"/>
          </a:xfrm>
          <a:prstGeom prst="rect">
            <a:avLst/>
          </a:prstGeom>
        </p:spPr>
      </p:pic>
      <p:pic>
        <p:nvPicPr>
          <p:cNvPr id="4" name="Picture 3"/>
          <p:cNvPicPr>
            <a:picLocks noChangeAspect="1"/>
          </p:cNvPicPr>
          <p:nvPr/>
        </p:nvPicPr>
        <p:blipFill>
          <a:blip r:embed="rId4"/>
          <a:stretch>
            <a:fillRect/>
          </a:stretch>
        </p:blipFill>
        <p:spPr>
          <a:xfrm>
            <a:off x="5029200" y="5045821"/>
            <a:ext cx="1990725" cy="1495425"/>
          </a:xfrm>
          <a:prstGeom prst="rect">
            <a:avLst/>
          </a:prstGeom>
        </p:spPr>
      </p:pic>
      <p:pic>
        <p:nvPicPr>
          <p:cNvPr id="7" name="Picture 6"/>
          <p:cNvPicPr>
            <a:picLocks noChangeAspect="1"/>
          </p:cNvPicPr>
          <p:nvPr/>
        </p:nvPicPr>
        <p:blipFill>
          <a:blip r:embed="rId5"/>
          <a:stretch>
            <a:fillRect/>
          </a:stretch>
        </p:blipFill>
        <p:spPr>
          <a:xfrm>
            <a:off x="914400" y="3494139"/>
            <a:ext cx="3733800" cy="2272604"/>
          </a:xfrm>
          <a:prstGeom prst="rect">
            <a:avLst/>
          </a:prstGeom>
        </p:spPr>
      </p:pic>
    </p:spTree>
    <p:extLst>
      <p:ext uri="{BB962C8B-B14F-4D97-AF65-F5344CB8AC3E}">
        <p14:creationId xmlns:p14="http://schemas.microsoft.com/office/powerpoint/2010/main" val="42486948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3"/>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THE FUNCTIONS OF ART</a:t>
            </a:r>
          </a:p>
        </p:txBody>
      </p:sp>
      <p:sp>
        <p:nvSpPr>
          <p:cNvPr id="6" name="Rectangle 5"/>
          <p:cNvSpPr/>
          <p:nvPr/>
        </p:nvSpPr>
        <p:spPr>
          <a:xfrm>
            <a:off x="419100" y="981200"/>
            <a:ext cx="4343400"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B.  ART AS ARTIFACT</a:t>
            </a:r>
          </a:p>
        </p:txBody>
      </p:sp>
      <p:sp>
        <p:nvSpPr>
          <p:cNvPr id="5" name="Rectangle 4"/>
          <p:cNvSpPr/>
          <p:nvPr/>
        </p:nvSpPr>
        <p:spPr>
          <a:xfrm>
            <a:off x="419100" y="1469784"/>
            <a:ext cx="7620000" cy="3970318"/>
          </a:xfrm>
          <a:prstGeom prst="rect">
            <a:avLst/>
          </a:prstGeom>
        </p:spPr>
        <p:txBody>
          <a:bodyPr wrap="square">
            <a:spAutoFit/>
          </a:bodyPr>
          <a:lstStyle/>
          <a:p>
            <a:r>
              <a:rPr lang="en-US" sz="2800" dirty="0">
                <a:solidFill>
                  <a:srgbClr val="FF0000"/>
                </a:solidFill>
              </a:rPr>
              <a:t>Art also functions as an artifact: A product of a particular time and place, an artwork represents the ideas and technology of that specific time and place. As we look back over history, we find in art striking, and in some cases, the only, tangible records of some peoples. The insights we gain into cultures, including our own are enhanced tremendously by such artifacts as paintings, sculptures, poems, plays, and buildings. </a:t>
            </a:r>
          </a:p>
        </p:txBody>
      </p:sp>
      <p:pic>
        <p:nvPicPr>
          <p:cNvPr id="2" name="Picture 1"/>
          <p:cNvPicPr>
            <a:picLocks noChangeAspect="1"/>
          </p:cNvPicPr>
          <p:nvPr/>
        </p:nvPicPr>
        <p:blipFill>
          <a:blip r:embed="rId4"/>
          <a:stretch>
            <a:fillRect/>
          </a:stretch>
        </p:blipFill>
        <p:spPr>
          <a:xfrm>
            <a:off x="6781800" y="4153959"/>
            <a:ext cx="2228850" cy="1675341"/>
          </a:xfrm>
          <a:prstGeom prst="rect">
            <a:avLst/>
          </a:prstGeom>
        </p:spPr>
      </p:pic>
      <p:pic>
        <p:nvPicPr>
          <p:cNvPr id="4" name="Picture 3"/>
          <p:cNvPicPr>
            <a:picLocks noChangeAspect="1"/>
          </p:cNvPicPr>
          <p:nvPr/>
        </p:nvPicPr>
        <p:blipFill>
          <a:blip r:embed="rId5"/>
          <a:stretch>
            <a:fillRect/>
          </a:stretch>
        </p:blipFill>
        <p:spPr>
          <a:xfrm>
            <a:off x="3657600" y="5305425"/>
            <a:ext cx="2952750" cy="1552575"/>
          </a:xfrm>
          <a:prstGeom prst="rect">
            <a:avLst/>
          </a:prstGeom>
        </p:spPr>
      </p:pic>
    </p:spTree>
    <p:extLst>
      <p:ext uri="{BB962C8B-B14F-4D97-AF65-F5344CB8AC3E}">
        <p14:creationId xmlns:p14="http://schemas.microsoft.com/office/powerpoint/2010/main" val="29473346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THE FUNCTIONS OF ART</a:t>
            </a:r>
          </a:p>
        </p:txBody>
      </p:sp>
      <p:sp>
        <p:nvSpPr>
          <p:cNvPr id="6" name="Rectangle 5"/>
          <p:cNvSpPr/>
          <p:nvPr/>
        </p:nvSpPr>
        <p:spPr>
          <a:xfrm>
            <a:off x="609600" y="1295400"/>
            <a:ext cx="6096000"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C. PERSONAL FUNCTION OF ART</a:t>
            </a:r>
          </a:p>
        </p:txBody>
      </p:sp>
      <p:sp>
        <p:nvSpPr>
          <p:cNvPr id="5" name="Rectangle 4"/>
          <p:cNvSpPr/>
          <p:nvPr/>
        </p:nvSpPr>
        <p:spPr>
          <a:xfrm>
            <a:off x="990600" y="1924614"/>
            <a:ext cx="7620000" cy="1384995"/>
          </a:xfrm>
          <a:prstGeom prst="rect">
            <a:avLst/>
          </a:prstGeom>
        </p:spPr>
        <p:txBody>
          <a:bodyPr wrap="square">
            <a:spAutoFit/>
          </a:bodyPr>
          <a:lstStyle/>
          <a:p>
            <a:r>
              <a:rPr lang="en-US" sz="2800" dirty="0">
                <a:solidFill>
                  <a:srgbClr val="FF0000"/>
                </a:solidFill>
              </a:rPr>
              <a:t>The personal functions of art are varied and highly subjective. This means that its function depend on the person- the artist who created the art. </a:t>
            </a:r>
          </a:p>
        </p:txBody>
      </p:sp>
      <p:pic>
        <p:nvPicPr>
          <p:cNvPr id="2" name="Picture 1"/>
          <p:cNvPicPr>
            <a:picLocks noChangeAspect="1"/>
          </p:cNvPicPr>
          <p:nvPr/>
        </p:nvPicPr>
        <p:blipFill>
          <a:blip r:embed="rId3"/>
          <a:stretch>
            <a:fillRect/>
          </a:stretch>
        </p:blipFill>
        <p:spPr>
          <a:xfrm>
            <a:off x="609600" y="3387894"/>
            <a:ext cx="3962400" cy="2479506"/>
          </a:xfrm>
          <a:prstGeom prst="rect">
            <a:avLst/>
          </a:prstGeom>
        </p:spPr>
      </p:pic>
      <p:pic>
        <p:nvPicPr>
          <p:cNvPr id="4" name="Picture 3"/>
          <p:cNvPicPr>
            <a:picLocks noChangeAspect="1"/>
          </p:cNvPicPr>
          <p:nvPr/>
        </p:nvPicPr>
        <p:blipFill>
          <a:blip r:embed="rId4"/>
          <a:stretch>
            <a:fillRect/>
          </a:stretch>
        </p:blipFill>
        <p:spPr>
          <a:xfrm>
            <a:off x="5266717" y="3387894"/>
            <a:ext cx="2877766" cy="2705100"/>
          </a:xfrm>
          <a:prstGeom prst="rect">
            <a:avLst/>
          </a:prstGeom>
        </p:spPr>
      </p:pic>
    </p:spTree>
    <p:extLst>
      <p:ext uri="{BB962C8B-B14F-4D97-AF65-F5344CB8AC3E}">
        <p14:creationId xmlns:p14="http://schemas.microsoft.com/office/powerpoint/2010/main" val="337359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960948" y="296585"/>
            <a:ext cx="5679303"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THE FUNCTIONS OF ART</a:t>
            </a:r>
          </a:p>
        </p:txBody>
      </p:sp>
      <p:sp>
        <p:nvSpPr>
          <p:cNvPr id="6" name="Rectangle 5"/>
          <p:cNvSpPr/>
          <p:nvPr/>
        </p:nvSpPr>
        <p:spPr>
          <a:xfrm>
            <a:off x="431800" y="957590"/>
            <a:ext cx="6096000"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D. </a:t>
            </a:r>
            <a:r>
              <a:rPr lang="en-US" sz="2800" b="1" kern="0" dirty="0">
                <a:solidFill>
                  <a:srgbClr val="FF0000"/>
                </a:solidFill>
                <a:latin typeface="Arial" panose="020B0604020202020204" pitchFamily="34" charset="0"/>
                <a:cs typeface="Arial" panose="020B0604020202020204" pitchFamily="34" charset="0"/>
              </a:rPr>
              <a:t>SOCIAL FUNCTION OF ART</a:t>
            </a:r>
          </a:p>
        </p:txBody>
      </p:sp>
      <p:sp>
        <p:nvSpPr>
          <p:cNvPr id="5" name="Rectangle 4"/>
          <p:cNvSpPr/>
          <p:nvPr/>
        </p:nvSpPr>
        <p:spPr>
          <a:xfrm>
            <a:off x="228600" y="1480810"/>
            <a:ext cx="4953000" cy="4401205"/>
          </a:xfrm>
          <a:prstGeom prst="rect">
            <a:avLst/>
          </a:prstGeom>
        </p:spPr>
        <p:txBody>
          <a:bodyPr wrap="square">
            <a:spAutoFit/>
          </a:bodyPr>
          <a:lstStyle/>
          <a:p>
            <a:r>
              <a:rPr lang="en-US" sz="2800" dirty="0">
                <a:solidFill>
                  <a:srgbClr val="FF0000"/>
                </a:solidFill>
              </a:rPr>
              <a:t>Art is considered to have a social function if and when it addresses a particular collective interest as opposed to a personal interest. Political art is a very common example of an art with a social function. Art may convey message of protest, contestation, or whatever message the artist intends his work to carry. </a:t>
            </a:r>
          </a:p>
        </p:txBody>
      </p:sp>
      <p:pic>
        <p:nvPicPr>
          <p:cNvPr id="2" name="Picture 1"/>
          <p:cNvPicPr>
            <a:picLocks noChangeAspect="1"/>
          </p:cNvPicPr>
          <p:nvPr/>
        </p:nvPicPr>
        <p:blipFill>
          <a:blip r:embed="rId3"/>
          <a:stretch>
            <a:fillRect/>
          </a:stretch>
        </p:blipFill>
        <p:spPr>
          <a:xfrm>
            <a:off x="5181600" y="2209800"/>
            <a:ext cx="3810000" cy="3448050"/>
          </a:xfrm>
          <a:prstGeom prst="rect">
            <a:avLst/>
          </a:prstGeom>
        </p:spPr>
      </p:pic>
    </p:spTree>
    <p:extLst>
      <p:ext uri="{BB962C8B-B14F-4D97-AF65-F5344CB8AC3E}">
        <p14:creationId xmlns:p14="http://schemas.microsoft.com/office/powerpoint/2010/main" val="693088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THE FUNCTIONS OF ART</a:t>
            </a:r>
          </a:p>
        </p:txBody>
      </p:sp>
      <p:sp>
        <p:nvSpPr>
          <p:cNvPr id="6" name="Rectangle 5"/>
          <p:cNvSpPr/>
          <p:nvPr/>
        </p:nvSpPr>
        <p:spPr>
          <a:xfrm>
            <a:off x="609600" y="1295400"/>
            <a:ext cx="6096000"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E. PHYSICAL FUNCTION OF ART </a:t>
            </a:r>
          </a:p>
        </p:txBody>
      </p:sp>
      <p:sp>
        <p:nvSpPr>
          <p:cNvPr id="5" name="Rectangle 4"/>
          <p:cNvSpPr/>
          <p:nvPr/>
        </p:nvSpPr>
        <p:spPr>
          <a:xfrm>
            <a:off x="1295400" y="1981200"/>
            <a:ext cx="7620000" cy="1815882"/>
          </a:xfrm>
          <a:prstGeom prst="rect">
            <a:avLst/>
          </a:prstGeom>
        </p:spPr>
        <p:txBody>
          <a:bodyPr wrap="square">
            <a:spAutoFit/>
          </a:bodyPr>
          <a:lstStyle/>
          <a:p>
            <a:r>
              <a:rPr lang="en-US" sz="2800" dirty="0">
                <a:solidFill>
                  <a:srgbClr val="FF0000"/>
                </a:solidFill>
              </a:rPr>
              <a:t>The physical functions of art are the easiest to spot and understand. The physical functions of art can be found in artworks that are crafted in order to serve some physical purpose. </a:t>
            </a:r>
          </a:p>
        </p:txBody>
      </p:sp>
      <p:pic>
        <p:nvPicPr>
          <p:cNvPr id="2" name="Picture 1"/>
          <p:cNvPicPr>
            <a:picLocks noChangeAspect="1"/>
          </p:cNvPicPr>
          <p:nvPr/>
        </p:nvPicPr>
        <p:blipFill>
          <a:blip r:embed="rId3"/>
          <a:stretch>
            <a:fillRect/>
          </a:stretch>
        </p:blipFill>
        <p:spPr>
          <a:xfrm>
            <a:off x="4953000" y="3462770"/>
            <a:ext cx="2743200" cy="2352675"/>
          </a:xfrm>
          <a:prstGeom prst="rect">
            <a:avLst/>
          </a:prstGeom>
        </p:spPr>
      </p:pic>
    </p:spTree>
    <p:extLst>
      <p:ext uri="{BB962C8B-B14F-4D97-AF65-F5344CB8AC3E}">
        <p14:creationId xmlns:p14="http://schemas.microsoft.com/office/powerpoint/2010/main" val="364567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THE FUNCTIONS OF ART</a:t>
            </a:r>
          </a:p>
        </p:txBody>
      </p:sp>
      <p:sp>
        <p:nvSpPr>
          <p:cNvPr id="6" name="Rectangle 5"/>
          <p:cNvSpPr/>
          <p:nvPr/>
        </p:nvSpPr>
        <p:spPr>
          <a:xfrm>
            <a:off x="609600" y="1295400"/>
            <a:ext cx="6096000"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F. Other Functions of Art</a:t>
            </a:r>
          </a:p>
        </p:txBody>
      </p:sp>
      <p:sp>
        <p:nvSpPr>
          <p:cNvPr id="5" name="Rectangle 4"/>
          <p:cNvSpPr/>
          <p:nvPr/>
        </p:nvSpPr>
        <p:spPr>
          <a:xfrm>
            <a:off x="1295400" y="1981200"/>
            <a:ext cx="7620000" cy="3970318"/>
          </a:xfrm>
          <a:prstGeom prst="rect">
            <a:avLst/>
          </a:prstGeom>
        </p:spPr>
        <p:txBody>
          <a:bodyPr wrap="square">
            <a:spAutoFit/>
          </a:bodyPr>
          <a:lstStyle/>
          <a:p>
            <a:r>
              <a:rPr lang="en-US" sz="2800" dirty="0">
                <a:solidFill>
                  <a:srgbClr val="FF0000"/>
                </a:solidFill>
              </a:rPr>
              <a:t>Music as an art is also interesting to talk about in relation to function. Music in its original form was principally functional. Music was used for dance and religion. Unlike today, when one can just listen to music for the sake of music’s sake, the ancient world saw music only as an instrument to facilities worship and invocation to gods. Music also was essential to dance because music assures synchronicity among dancers.</a:t>
            </a:r>
          </a:p>
        </p:txBody>
      </p:sp>
    </p:spTree>
    <p:extLst>
      <p:ext uri="{BB962C8B-B14F-4D97-AF65-F5344CB8AC3E}">
        <p14:creationId xmlns:p14="http://schemas.microsoft.com/office/powerpoint/2010/main" val="176882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THE FUNCTIONS OF ART</a:t>
            </a:r>
          </a:p>
        </p:txBody>
      </p:sp>
      <p:sp>
        <p:nvSpPr>
          <p:cNvPr id="6" name="Rectangle 5"/>
          <p:cNvSpPr/>
          <p:nvPr/>
        </p:nvSpPr>
        <p:spPr>
          <a:xfrm>
            <a:off x="609600" y="1295400"/>
            <a:ext cx="6096000"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F. Other Functions of Art</a:t>
            </a:r>
          </a:p>
        </p:txBody>
      </p:sp>
      <p:sp>
        <p:nvSpPr>
          <p:cNvPr id="5" name="Rectangle 4"/>
          <p:cNvSpPr/>
          <p:nvPr/>
        </p:nvSpPr>
        <p:spPr>
          <a:xfrm>
            <a:off x="1447800" y="2325726"/>
            <a:ext cx="3886200" cy="523220"/>
          </a:xfrm>
          <a:prstGeom prst="rect">
            <a:avLst/>
          </a:prstGeom>
        </p:spPr>
        <p:txBody>
          <a:bodyPr wrap="square">
            <a:spAutoFit/>
          </a:bodyPr>
          <a:lstStyle/>
          <a:p>
            <a:r>
              <a:rPr lang="en-US" sz="2800" dirty="0">
                <a:solidFill>
                  <a:srgbClr val="FF0000"/>
                </a:solidFill>
              </a:rPr>
              <a:t>Art as a Representation</a:t>
            </a:r>
          </a:p>
        </p:txBody>
      </p:sp>
      <p:sp>
        <p:nvSpPr>
          <p:cNvPr id="7" name="Rectangle 6"/>
          <p:cNvSpPr/>
          <p:nvPr/>
        </p:nvSpPr>
        <p:spPr>
          <a:xfrm>
            <a:off x="2362200" y="3356053"/>
            <a:ext cx="5638800" cy="523220"/>
          </a:xfrm>
          <a:prstGeom prst="rect">
            <a:avLst/>
          </a:prstGeom>
        </p:spPr>
        <p:txBody>
          <a:bodyPr wrap="square">
            <a:spAutoFit/>
          </a:bodyPr>
          <a:lstStyle/>
          <a:p>
            <a:r>
              <a:rPr lang="en-US" sz="2800" dirty="0">
                <a:solidFill>
                  <a:srgbClr val="FF0000"/>
                </a:solidFill>
              </a:rPr>
              <a:t>Art as a Disinterested Judgment</a:t>
            </a:r>
          </a:p>
        </p:txBody>
      </p:sp>
      <p:sp>
        <p:nvSpPr>
          <p:cNvPr id="8" name="Rectangle 7"/>
          <p:cNvSpPr/>
          <p:nvPr/>
        </p:nvSpPr>
        <p:spPr>
          <a:xfrm>
            <a:off x="3048000" y="4538990"/>
            <a:ext cx="5410200" cy="523220"/>
          </a:xfrm>
          <a:prstGeom prst="rect">
            <a:avLst/>
          </a:prstGeom>
        </p:spPr>
        <p:txBody>
          <a:bodyPr wrap="square">
            <a:spAutoFit/>
          </a:bodyPr>
          <a:lstStyle/>
          <a:p>
            <a:r>
              <a:rPr lang="en-US" sz="2800" dirty="0">
                <a:solidFill>
                  <a:srgbClr val="FF0000"/>
                </a:solidFill>
              </a:rPr>
              <a:t>Art as a Communication of Emotion</a:t>
            </a:r>
          </a:p>
        </p:txBody>
      </p:sp>
    </p:spTree>
    <p:extLst>
      <p:ext uri="{BB962C8B-B14F-4D97-AF65-F5344CB8AC3E}">
        <p14:creationId xmlns:p14="http://schemas.microsoft.com/office/powerpoint/2010/main" val="227987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b="1" smtClean="0">
                <a:solidFill>
                  <a:srgbClr val="FF0000"/>
                </a:solidFill>
              </a:rPr>
              <a:t>SUBJECT AND CONTENT</a:t>
            </a:r>
          </a:p>
        </p:txBody>
      </p:sp>
      <p:sp>
        <p:nvSpPr>
          <p:cNvPr id="3" name="Content Placeholder 2"/>
          <p:cNvSpPr>
            <a:spLocks noGrp="1"/>
          </p:cNvSpPr>
          <p:nvPr>
            <p:ph idx="1"/>
          </p:nvPr>
        </p:nvSpPr>
        <p:spPr>
          <a:xfrm>
            <a:off x="457200" y="1539875"/>
            <a:ext cx="8229600" cy="1949450"/>
          </a:xfrm>
        </p:spPr>
        <p:txBody>
          <a:bodyPr/>
          <a:lstStyle/>
          <a:p>
            <a:r>
              <a:rPr lang="en-US" altLang="en-US" u="sng" smtClean="0"/>
              <a:t>Subject</a:t>
            </a:r>
            <a:r>
              <a:rPr lang="en-US" altLang="en-US" smtClean="0"/>
              <a:t> refers to the visual focus or the image that may be extracted from examining the artwork.</a:t>
            </a:r>
          </a:p>
        </p:txBody>
      </p:sp>
      <p:sp>
        <p:nvSpPr>
          <p:cNvPr id="4" name="Content Placeholder 2"/>
          <p:cNvSpPr txBox="1">
            <a:spLocks/>
          </p:cNvSpPr>
          <p:nvPr/>
        </p:nvSpPr>
        <p:spPr bwMode="auto">
          <a:xfrm>
            <a:off x="952500" y="3276600"/>
            <a:ext cx="7467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a:defRPr/>
            </a:pPr>
            <a:r>
              <a:rPr lang="en-US" altLang="en-US" u="sng" kern="0" dirty="0" smtClean="0"/>
              <a:t>Content</a:t>
            </a:r>
            <a:r>
              <a:rPr lang="en-US" altLang="en-US" kern="0" dirty="0" smtClean="0"/>
              <a:t> is the meaning that is communicated by the artist or the artwork. </a:t>
            </a:r>
          </a:p>
        </p:txBody>
      </p:sp>
      <p:sp>
        <p:nvSpPr>
          <p:cNvPr id="2" name="TextBox 1"/>
          <p:cNvSpPr txBox="1">
            <a:spLocks noChangeArrowheads="1"/>
          </p:cNvSpPr>
          <p:nvPr/>
        </p:nvSpPr>
        <p:spPr bwMode="auto">
          <a:xfrm rot="716501">
            <a:off x="5481638" y="2560638"/>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FF0000"/>
                </a:solidFill>
                <a:latin typeface="Arial" panose="020B0604020202020204" pitchFamily="34" charset="0"/>
              </a:rPr>
              <a:t>WHAT?</a:t>
            </a:r>
          </a:p>
        </p:txBody>
      </p:sp>
      <p:sp>
        <p:nvSpPr>
          <p:cNvPr id="6" name="TextBox 5"/>
          <p:cNvSpPr txBox="1">
            <a:spLocks noChangeArrowheads="1"/>
          </p:cNvSpPr>
          <p:nvPr/>
        </p:nvSpPr>
        <p:spPr bwMode="auto">
          <a:xfrm rot="716501">
            <a:off x="3467100" y="4329113"/>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FF0000"/>
                </a:solidFill>
                <a:latin typeface="Arial" panose="020B0604020202020204" pitchFamily="34" charset="0"/>
              </a:rPr>
              <a:t>WHY?</a:t>
            </a:r>
          </a:p>
        </p:txBody>
      </p:sp>
    </p:spTree>
    <p:extLst>
      <p:ext uri="{BB962C8B-B14F-4D97-AF65-F5344CB8AC3E}">
        <p14:creationId xmlns:p14="http://schemas.microsoft.com/office/powerpoint/2010/main" val="29315024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80">
                                          <p:stCondLst>
                                            <p:cond delay="0"/>
                                          </p:stCondLst>
                                        </p:cTn>
                                        <p:tgtEl>
                                          <p:spTgt spid="6"/>
                                        </p:tgtEl>
                                      </p:cBhvr>
                                    </p:animEffect>
                                    <p:anim calcmode="lin" valueType="num">
                                      <p:cBhvr>
                                        <p:cTn id="3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3" dur="26">
                                          <p:stCondLst>
                                            <p:cond delay="650"/>
                                          </p:stCondLst>
                                        </p:cTn>
                                        <p:tgtEl>
                                          <p:spTgt spid="6"/>
                                        </p:tgtEl>
                                      </p:cBhvr>
                                      <p:to x="100000" y="60000"/>
                                    </p:animScale>
                                    <p:animScale>
                                      <p:cBhvr>
                                        <p:cTn id="44" dur="166" decel="50000">
                                          <p:stCondLst>
                                            <p:cond delay="676"/>
                                          </p:stCondLst>
                                        </p:cTn>
                                        <p:tgtEl>
                                          <p:spTgt spid="6"/>
                                        </p:tgtEl>
                                      </p:cBhvr>
                                      <p:to x="100000" y="100000"/>
                                    </p:animScale>
                                    <p:animScale>
                                      <p:cBhvr>
                                        <p:cTn id="45" dur="26">
                                          <p:stCondLst>
                                            <p:cond delay="1312"/>
                                          </p:stCondLst>
                                        </p:cTn>
                                        <p:tgtEl>
                                          <p:spTgt spid="6"/>
                                        </p:tgtEl>
                                      </p:cBhvr>
                                      <p:to x="100000" y="80000"/>
                                    </p:animScale>
                                    <p:animScale>
                                      <p:cBhvr>
                                        <p:cTn id="46" dur="166" decel="50000">
                                          <p:stCondLst>
                                            <p:cond delay="1338"/>
                                          </p:stCondLst>
                                        </p:cTn>
                                        <p:tgtEl>
                                          <p:spTgt spid="6"/>
                                        </p:tgtEl>
                                      </p:cBhvr>
                                      <p:to x="100000" y="100000"/>
                                    </p:animScale>
                                    <p:animScale>
                                      <p:cBhvr>
                                        <p:cTn id="47" dur="26">
                                          <p:stCondLst>
                                            <p:cond delay="1642"/>
                                          </p:stCondLst>
                                        </p:cTn>
                                        <p:tgtEl>
                                          <p:spTgt spid="6"/>
                                        </p:tgtEl>
                                      </p:cBhvr>
                                      <p:to x="100000" y="90000"/>
                                    </p:animScale>
                                    <p:animScale>
                                      <p:cBhvr>
                                        <p:cTn id="48" dur="166" decel="50000">
                                          <p:stCondLst>
                                            <p:cond delay="1668"/>
                                          </p:stCondLst>
                                        </p:cTn>
                                        <p:tgtEl>
                                          <p:spTgt spid="6"/>
                                        </p:tgtEl>
                                      </p:cBhvr>
                                      <p:to x="100000" y="100000"/>
                                    </p:animScale>
                                    <p:animScale>
                                      <p:cBhvr>
                                        <p:cTn id="49" dur="26">
                                          <p:stCondLst>
                                            <p:cond delay="1808"/>
                                          </p:stCondLst>
                                        </p:cTn>
                                        <p:tgtEl>
                                          <p:spTgt spid="6"/>
                                        </p:tgtEl>
                                      </p:cBhvr>
                                      <p:to x="100000" y="95000"/>
                                    </p:animScale>
                                    <p:animScale>
                                      <p:cBhvr>
                                        <p:cTn id="5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b="1" smtClean="0">
                <a:solidFill>
                  <a:srgbClr val="FF0000"/>
                </a:solidFill>
              </a:rPr>
              <a:t>TYPES OF SUBJECT</a:t>
            </a:r>
          </a:p>
        </p:txBody>
      </p:sp>
      <p:sp>
        <p:nvSpPr>
          <p:cNvPr id="3" name="Content Placeholder 2"/>
          <p:cNvSpPr>
            <a:spLocks noGrp="1"/>
          </p:cNvSpPr>
          <p:nvPr>
            <p:ph idx="1"/>
          </p:nvPr>
        </p:nvSpPr>
        <p:spPr>
          <a:xfrm>
            <a:off x="1371600" y="2262188"/>
            <a:ext cx="6858000" cy="3986212"/>
          </a:xfrm>
        </p:spPr>
        <p:txBody>
          <a:bodyPr/>
          <a:lstStyle/>
          <a:p>
            <a:r>
              <a:rPr lang="en-US" altLang="en-US" smtClean="0">
                <a:latin typeface="Calibri" panose="020F0502020204030204" pitchFamily="34" charset="0"/>
                <a:ea typeface="Calibri" panose="020F0502020204030204" pitchFamily="34" charset="0"/>
                <a:cs typeface="Times New Roman" panose="02020603050405020304" pitchFamily="18" charset="0"/>
              </a:rPr>
              <a:t>These types of art have subjects that refer to object or events occurring in the real world. Often, it is also termed figurative art, because as the name suggest, the figures depicted are easy to makes out and decipher. </a:t>
            </a:r>
            <a:endParaRPr lang="en-US" altLang="en-US" smtClean="0">
              <a:ea typeface="Calibri" panose="020F0502020204030204" pitchFamily="34" charset="0"/>
              <a:cs typeface="Times New Roman" panose="02020603050405020304" pitchFamily="18" charset="0"/>
            </a:endParaRPr>
          </a:p>
        </p:txBody>
      </p:sp>
      <p:sp>
        <p:nvSpPr>
          <p:cNvPr id="2" name="TextBox 1"/>
          <p:cNvSpPr txBox="1">
            <a:spLocks noChangeArrowheads="1"/>
          </p:cNvSpPr>
          <p:nvPr/>
        </p:nvSpPr>
        <p:spPr bwMode="auto">
          <a:xfrm rot="-963403">
            <a:off x="317500" y="1587500"/>
            <a:ext cx="44053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2060"/>
                </a:solidFill>
                <a:latin typeface="Arial" panose="020B0604020202020204" pitchFamily="34" charset="0"/>
              </a:rPr>
              <a:t>Representational art</a:t>
            </a:r>
          </a:p>
        </p:txBody>
      </p:sp>
    </p:spTree>
    <p:extLst>
      <p:ext uri="{BB962C8B-B14F-4D97-AF65-F5344CB8AC3E}">
        <p14:creationId xmlns:p14="http://schemas.microsoft.com/office/powerpoint/2010/main" val="88920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POPULAR ART EXPRESSIONS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09601" y="1295400"/>
            <a:ext cx="1219200" cy="523220"/>
          </a:xfrm>
          <a:prstGeom prst="rect">
            <a:avLst/>
          </a:prstGeom>
        </p:spPr>
        <p:txBody>
          <a:bodyPr wrap="square">
            <a:spAutoFit/>
          </a:bodyPr>
          <a:lstStyle/>
          <a:p>
            <a:pPr lvl="0">
              <a:defRPr/>
            </a:pPr>
            <a:r>
              <a:rPr lang="en-US" sz="2800" b="1" kern="0" noProof="0" dirty="0" smtClean="0">
                <a:solidFill>
                  <a:srgbClr val="FF0000"/>
                </a:solidFill>
                <a:latin typeface="Arial" panose="020B0604020202020204" pitchFamily="34" charset="0"/>
                <a:cs typeface="Arial" panose="020B0604020202020204" pitchFamily="34" charset="0"/>
              </a:rPr>
              <a:t>FILM</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990600" y="1839402"/>
            <a:ext cx="4267200" cy="3970318"/>
          </a:xfrm>
          <a:prstGeom prst="rect">
            <a:avLst/>
          </a:prstGeom>
        </p:spPr>
        <p:txBody>
          <a:bodyPr wrap="square">
            <a:spAutoFit/>
          </a:bodyPr>
          <a:lstStyle/>
          <a:p>
            <a:r>
              <a:rPr lang="en-US" sz="2800" dirty="0">
                <a:solidFill>
                  <a:srgbClr val="FF0000"/>
                </a:solidFill>
              </a:rPr>
              <a:t>Film refers to the art of putting together successions of still images in order to create an illusion of movement, Filmmaking focuses on its aesthetic, cultural, and social value and is considered as both an art and an industry. </a:t>
            </a:r>
          </a:p>
        </p:txBody>
      </p:sp>
      <p:pic>
        <p:nvPicPr>
          <p:cNvPr id="2" name="Picture 1"/>
          <p:cNvPicPr>
            <a:picLocks noChangeAspect="1"/>
          </p:cNvPicPr>
          <p:nvPr/>
        </p:nvPicPr>
        <p:blipFill>
          <a:blip r:embed="rId3"/>
          <a:stretch>
            <a:fillRect/>
          </a:stretch>
        </p:blipFill>
        <p:spPr>
          <a:xfrm>
            <a:off x="5486400" y="1654968"/>
            <a:ext cx="3084745" cy="4174332"/>
          </a:xfrm>
          <a:prstGeom prst="rect">
            <a:avLst/>
          </a:prstGeom>
        </p:spPr>
      </p:pic>
    </p:spTree>
    <p:extLst>
      <p:ext uri="{BB962C8B-B14F-4D97-AF65-F5344CB8AC3E}">
        <p14:creationId xmlns:p14="http://schemas.microsoft.com/office/powerpoint/2010/main" val="794181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smtClean="0">
                <a:solidFill>
                  <a:srgbClr val="FF0000"/>
                </a:solidFill>
              </a:rPr>
              <a:t>TYPES OF SUBJECT</a:t>
            </a:r>
          </a:p>
        </p:txBody>
      </p:sp>
      <p:sp>
        <p:nvSpPr>
          <p:cNvPr id="2" name="TextBox 1"/>
          <p:cNvSpPr txBox="1">
            <a:spLocks noChangeArrowheads="1"/>
          </p:cNvSpPr>
          <p:nvPr/>
        </p:nvSpPr>
        <p:spPr bwMode="auto">
          <a:xfrm rot="-963403">
            <a:off x="317500" y="1587500"/>
            <a:ext cx="44053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2060"/>
                </a:solidFill>
                <a:latin typeface="Arial" panose="020B0604020202020204" pitchFamily="34" charset="0"/>
              </a:rPr>
              <a:t>Representational art</a:t>
            </a:r>
          </a:p>
        </p:txBody>
      </p:sp>
      <p:pic>
        <p:nvPicPr>
          <p:cNvPr id="717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05000"/>
            <a:ext cx="3200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80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smtClean="0">
                <a:solidFill>
                  <a:srgbClr val="FF0000"/>
                </a:solidFill>
              </a:rPr>
              <a:t>TYPES OF SUBJECT</a:t>
            </a:r>
          </a:p>
        </p:txBody>
      </p:sp>
      <p:sp>
        <p:nvSpPr>
          <p:cNvPr id="3" name="Content Placeholder 2"/>
          <p:cNvSpPr>
            <a:spLocks noGrp="1"/>
          </p:cNvSpPr>
          <p:nvPr>
            <p:ph idx="1"/>
          </p:nvPr>
        </p:nvSpPr>
        <p:spPr>
          <a:xfrm>
            <a:off x="1828800" y="2362200"/>
            <a:ext cx="6858000" cy="4038600"/>
          </a:xfrm>
        </p:spPr>
        <p:txBody>
          <a:bodyPr/>
          <a:lstStyle/>
          <a:p>
            <a:r>
              <a:rPr lang="en-US" altLang="en-US" smtClean="0">
                <a:latin typeface="Calibri" panose="020F0502020204030204" pitchFamily="34" charset="0"/>
                <a:ea typeface="Calibri" panose="020F0502020204030204" pitchFamily="34" charset="0"/>
                <a:cs typeface="Times New Roman" panose="02020603050405020304" pitchFamily="18" charset="0"/>
              </a:rPr>
              <a:t>This art does not make a reference to the real world, whether it is a person, place, thing, or even a particular event. It is stripped down to visual elements such as shapes, lines, emotion, and even concept.</a:t>
            </a:r>
            <a:endParaRPr lang="en-US" altLang="en-US" smtClean="0">
              <a:ea typeface="Calibri" panose="020F0502020204030204" pitchFamily="34" charset="0"/>
              <a:cs typeface="Times New Roman" panose="02020603050405020304" pitchFamily="18" charset="0"/>
            </a:endParaRPr>
          </a:p>
        </p:txBody>
      </p:sp>
      <p:sp>
        <p:nvSpPr>
          <p:cNvPr id="2" name="TextBox 1"/>
          <p:cNvSpPr txBox="1">
            <a:spLocks noChangeArrowheads="1"/>
          </p:cNvSpPr>
          <p:nvPr/>
        </p:nvSpPr>
        <p:spPr bwMode="auto">
          <a:xfrm rot="-963403">
            <a:off x="295275" y="1435100"/>
            <a:ext cx="5503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2060"/>
                </a:solidFill>
                <a:latin typeface="Arial" panose="020B0604020202020204" pitchFamily="34" charset="0"/>
              </a:rPr>
              <a:t>Non-Representational art</a:t>
            </a:r>
          </a:p>
        </p:txBody>
      </p:sp>
    </p:spTree>
    <p:extLst>
      <p:ext uri="{BB962C8B-B14F-4D97-AF65-F5344CB8AC3E}">
        <p14:creationId xmlns:p14="http://schemas.microsoft.com/office/powerpoint/2010/main" val="19956612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b="1" smtClean="0">
                <a:solidFill>
                  <a:srgbClr val="FF0000"/>
                </a:solidFill>
              </a:rPr>
              <a:t>TYPES OF SUBJECT</a:t>
            </a:r>
          </a:p>
        </p:txBody>
      </p:sp>
      <p:sp>
        <p:nvSpPr>
          <p:cNvPr id="2" name="TextBox 1"/>
          <p:cNvSpPr txBox="1">
            <a:spLocks noChangeArrowheads="1"/>
          </p:cNvSpPr>
          <p:nvPr/>
        </p:nvSpPr>
        <p:spPr bwMode="auto">
          <a:xfrm rot="-963403">
            <a:off x="295275" y="1435100"/>
            <a:ext cx="5503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2060"/>
                </a:solidFill>
                <a:latin typeface="Arial" panose="020B0604020202020204" pitchFamily="34" charset="0"/>
              </a:rPr>
              <a:t>Non-Representational art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5525" y="3276600"/>
            <a:ext cx="25908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http://25.media.tumblr.com/tumblr_lokijoxq3l1qbhp9xo1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2238" y="1825625"/>
            <a:ext cx="38862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951163" y="5353050"/>
            <a:ext cx="48466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3200" b="1">
                <a:latin typeface="Arial" panose="020B0604020202020204" pitchFamily="34" charset="0"/>
              </a:rPr>
              <a:t>Jackson Pollock, detail of “Number 1A”</a:t>
            </a:r>
          </a:p>
        </p:txBody>
      </p:sp>
    </p:spTree>
    <p:extLst>
      <p:ext uri="{BB962C8B-B14F-4D97-AF65-F5344CB8AC3E}">
        <p14:creationId xmlns:p14="http://schemas.microsoft.com/office/powerpoint/2010/main" val="3238443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23554"/>
                                        </p:tgtEl>
                                        <p:attrNameLst>
                                          <p:attrName>style.visibility</p:attrName>
                                        </p:attrNameLst>
                                      </p:cBhvr>
                                      <p:to>
                                        <p:strVal val="visible"/>
                                      </p:to>
                                    </p:set>
                                    <p:animEffect transition="in" filter="wipe(down)">
                                      <p:cBhvr>
                                        <p:cTn id="43" dur="580">
                                          <p:stCondLst>
                                            <p:cond delay="0"/>
                                          </p:stCondLst>
                                        </p:cTn>
                                        <p:tgtEl>
                                          <p:spTgt spid="23554"/>
                                        </p:tgtEl>
                                      </p:cBhvr>
                                    </p:animEffect>
                                    <p:anim calcmode="lin" valueType="num">
                                      <p:cBhvr>
                                        <p:cTn id="44" dur="1822" tmFilter="0,0; 0.14,0.36; 0.43,0.73; 0.71,0.91; 1.0,1.0">
                                          <p:stCondLst>
                                            <p:cond delay="0"/>
                                          </p:stCondLst>
                                        </p:cTn>
                                        <p:tgtEl>
                                          <p:spTgt spid="2355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355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355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355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3554"/>
                                        </p:tgtEl>
                                        <p:attrNameLst>
                                          <p:attrName>ppt_y</p:attrName>
                                        </p:attrNameLst>
                                      </p:cBhvr>
                                      <p:tavLst>
                                        <p:tav tm="0" fmla="#ppt_y-sin(pi*$)/81">
                                          <p:val>
                                            <p:fltVal val="0"/>
                                          </p:val>
                                        </p:tav>
                                        <p:tav tm="100000">
                                          <p:val>
                                            <p:fltVal val="1"/>
                                          </p:val>
                                        </p:tav>
                                      </p:tavLst>
                                    </p:anim>
                                    <p:animScale>
                                      <p:cBhvr>
                                        <p:cTn id="49" dur="26">
                                          <p:stCondLst>
                                            <p:cond delay="650"/>
                                          </p:stCondLst>
                                        </p:cTn>
                                        <p:tgtEl>
                                          <p:spTgt spid="23554"/>
                                        </p:tgtEl>
                                      </p:cBhvr>
                                      <p:to x="100000" y="60000"/>
                                    </p:animScale>
                                    <p:animScale>
                                      <p:cBhvr>
                                        <p:cTn id="50" dur="166" decel="50000">
                                          <p:stCondLst>
                                            <p:cond delay="676"/>
                                          </p:stCondLst>
                                        </p:cTn>
                                        <p:tgtEl>
                                          <p:spTgt spid="23554"/>
                                        </p:tgtEl>
                                      </p:cBhvr>
                                      <p:to x="100000" y="100000"/>
                                    </p:animScale>
                                    <p:animScale>
                                      <p:cBhvr>
                                        <p:cTn id="51" dur="26">
                                          <p:stCondLst>
                                            <p:cond delay="1312"/>
                                          </p:stCondLst>
                                        </p:cTn>
                                        <p:tgtEl>
                                          <p:spTgt spid="23554"/>
                                        </p:tgtEl>
                                      </p:cBhvr>
                                      <p:to x="100000" y="80000"/>
                                    </p:animScale>
                                    <p:animScale>
                                      <p:cBhvr>
                                        <p:cTn id="52" dur="166" decel="50000">
                                          <p:stCondLst>
                                            <p:cond delay="1338"/>
                                          </p:stCondLst>
                                        </p:cTn>
                                        <p:tgtEl>
                                          <p:spTgt spid="23554"/>
                                        </p:tgtEl>
                                      </p:cBhvr>
                                      <p:to x="100000" y="100000"/>
                                    </p:animScale>
                                    <p:animScale>
                                      <p:cBhvr>
                                        <p:cTn id="53" dur="26">
                                          <p:stCondLst>
                                            <p:cond delay="1642"/>
                                          </p:stCondLst>
                                        </p:cTn>
                                        <p:tgtEl>
                                          <p:spTgt spid="23554"/>
                                        </p:tgtEl>
                                      </p:cBhvr>
                                      <p:to x="100000" y="90000"/>
                                    </p:animScale>
                                    <p:animScale>
                                      <p:cBhvr>
                                        <p:cTn id="54" dur="166" decel="50000">
                                          <p:stCondLst>
                                            <p:cond delay="1668"/>
                                          </p:stCondLst>
                                        </p:cTn>
                                        <p:tgtEl>
                                          <p:spTgt spid="23554"/>
                                        </p:tgtEl>
                                      </p:cBhvr>
                                      <p:to x="100000" y="100000"/>
                                    </p:animScale>
                                    <p:animScale>
                                      <p:cBhvr>
                                        <p:cTn id="55" dur="26">
                                          <p:stCondLst>
                                            <p:cond delay="1808"/>
                                          </p:stCondLst>
                                        </p:cTn>
                                        <p:tgtEl>
                                          <p:spTgt spid="23554"/>
                                        </p:tgtEl>
                                      </p:cBhvr>
                                      <p:to x="100000" y="95000"/>
                                    </p:animScale>
                                    <p:animScale>
                                      <p:cBhvr>
                                        <p:cTn id="56" dur="166" decel="50000">
                                          <p:stCondLst>
                                            <p:cond delay="1834"/>
                                          </p:stCondLst>
                                        </p:cTn>
                                        <p:tgtEl>
                                          <p:spTgt spid="23554"/>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arn(inVertical)">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458200" cy="1143000"/>
          </a:xfrm>
        </p:spPr>
        <p:txBody>
          <a:bodyPr/>
          <a:lstStyle/>
          <a:p>
            <a:r>
              <a:rPr lang="en-US" altLang="en-US" b="1" smtClean="0">
                <a:solidFill>
                  <a:srgbClr val="FF0000"/>
                </a:solidFill>
              </a:rPr>
              <a:t>Sources of Subject</a:t>
            </a:r>
          </a:p>
        </p:txBody>
      </p:sp>
      <p:sp>
        <p:nvSpPr>
          <p:cNvPr id="2" name="TextBox 1"/>
          <p:cNvSpPr txBox="1">
            <a:spLocks noChangeArrowheads="1"/>
          </p:cNvSpPr>
          <p:nvPr/>
        </p:nvSpPr>
        <p:spPr bwMode="auto">
          <a:xfrm rot="400724">
            <a:off x="927100" y="1376363"/>
            <a:ext cx="2354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2060"/>
                </a:solidFill>
                <a:latin typeface="Arial" panose="020B0604020202020204" pitchFamily="34" charset="0"/>
              </a:rPr>
              <a:t>NATURE</a:t>
            </a:r>
          </a:p>
        </p:txBody>
      </p:sp>
      <p:sp>
        <p:nvSpPr>
          <p:cNvPr id="6" name="TextBox 5"/>
          <p:cNvSpPr txBox="1">
            <a:spLocks noChangeArrowheads="1"/>
          </p:cNvSpPr>
          <p:nvPr/>
        </p:nvSpPr>
        <p:spPr bwMode="auto">
          <a:xfrm rot="-963403">
            <a:off x="1395413" y="2295525"/>
            <a:ext cx="27955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FF0000"/>
                </a:solidFill>
                <a:latin typeface="Arial" panose="020B0604020202020204" pitchFamily="34" charset="0"/>
              </a:rPr>
              <a:t>HISTORY</a:t>
            </a:r>
          </a:p>
        </p:txBody>
      </p:sp>
      <p:sp>
        <p:nvSpPr>
          <p:cNvPr id="7" name="TextBox 6"/>
          <p:cNvSpPr txBox="1">
            <a:spLocks noChangeArrowheads="1"/>
          </p:cNvSpPr>
          <p:nvPr/>
        </p:nvSpPr>
        <p:spPr bwMode="auto">
          <a:xfrm>
            <a:off x="981075" y="3184525"/>
            <a:ext cx="4902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50"/>
                </a:solidFill>
                <a:latin typeface="Arial" panose="020B0604020202020204" pitchFamily="34" charset="0"/>
              </a:rPr>
              <a:t>Greek and Roman Mythology</a:t>
            </a:r>
          </a:p>
        </p:txBody>
      </p:sp>
      <p:sp>
        <p:nvSpPr>
          <p:cNvPr id="8" name="TextBox 7"/>
          <p:cNvSpPr txBox="1">
            <a:spLocks noChangeArrowheads="1"/>
          </p:cNvSpPr>
          <p:nvPr/>
        </p:nvSpPr>
        <p:spPr bwMode="auto">
          <a:xfrm rot="698869">
            <a:off x="3081338" y="4811713"/>
            <a:ext cx="43640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7030A0"/>
                </a:solidFill>
                <a:latin typeface="Arial" panose="020B0604020202020204" pitchFamily="34" charset="0"/>
              </a:rPr>
              <a:t>Judeo- Christian Tradition</a:t>
            </a:r>
          </a:p>
        </p:txBody>
      </p:sp>
      <p:sp>
        <p:nvSpPr>
          <p:cNvPr id="9" name="TextBox 8"/>
          <p:cNvSpPr txBox="1">
            <a:spLocks noChangeArrowheads="1"/>
          </p:cNvSpPr>
          <p:nvPr/>
        </p:nvSpPr>
        <p:spPr bwMode="auto">
          <a:xfrm rot="574870">
            <a:off x="4281488" y="1431925"/>
            <a:ext cx="41036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F0"/>
                </a:solidFill>
                <a:latin typeface="Arial" panose="020B0604020202020204" pitchFamily="34" charset="0"/>
              </a:rPr>
              <a:t>Sacred Oriental Texts</a:t>
            </a:r>
          </a:p>
        </p:txBody>
      </p:sp>
      <p:sp>
        <p:nvSpPr>
          <p:cNvPr id="10" name="TextBox 9"/>
          <p:cNvSpPr txBox="1">
            <a:spLocks noChangeArrowheads="1"/>
          </p:cNvSpPr>
          <p:nvPr/>
        </p:nvSpPr>
        <p:spPr bwMode="auto">
          <a:xfrm rot="445672">
            <a:off x="4257675" y="2857500"/>
            <a:ext cx="490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2060"/>
                </a:solidFill>
                <a:latin typeface="Arial" panose="020B0604020202020204" pitchFamily="34" charset="0"/>
              </a:rPr>
              <a:t>Other works of art</a:t>
            </a:r>
          </a:p>
        </p:txBody>
      </p:sp>
    </p:spTree>
    <p:extLst>
      <p:ext uri="{BB962C8B-B14F-4D97-AF65-F5344CB8AC3E}">
        <p14:creationId xmlns:p14="http://schemas.microsoft.com/office/powerpoint/2010/main" val="3115506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down)">
                                      <p:cBhvr>
                                        <p:cTn id="97" dur="580">
                                          <p:stCondLst>
                                            <p:cond delay="0"/>
                                          </p:stCondLst>
                                        </p:cTn>
                                        <p:tgtEl>
                                          <p:spTgt spid="10"/>
                                        </p:tgtEl>
                                      </p:cBhvr>
                                    </p:animEffect>
                                    <p:anim calcmode="lin" valueType="num">
                                      <p:cBhvr>
                                        <p:cTn id="9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3" dur="26">
                                          <p:stCondLst>
                                            <p:cond delay="650"/>
                                          </p:stCondLst>
                                        </p:cTn>
                                        <p:tgtEl>
                                          <p:spTgt spid="10"/>
                                        </p:tgtEl>
                                      </p:cBhvr>
                                      <p:to x="100000" y="60000"/>
                                    </p:animScale>
                                    <p:animScale>
                                      <p:cBhvr>
                                        <p:cTn id="104" dur="166" decel="50000">
                                          <p:stCondLst>
                                            <p:cond delay="676"/>
                                          </p:stCondLst>
                                        </p:cTn>
                                        <p:tgtEl>
                                          <p:spTgt spid="10"/>
                                        </p:tgtEl>
                                      </p:cBhvr>
                                      <p:to x="100000" y="100000"/>
                                    </p:animScale>
                                    <p:animScale>
                                      <p:cBhvr>
                                        <p:cTn id="105" dur="26">
                                          <p:stCondLst>
                                            <p:cond delay="1312"/>
                                          </p:stCondLst>
                                        </p:cTn>
                                        <p:tgtEl>
                                          <p:spTgt spid="10"/>
                                        </p:tgtEl>
                                      </p:cBhvr>
                                      <p:to x="100000" y="80000"/>
                                    </p:animScale>
                                    <p:animScale>
                                      <p:cBhvr>
                                        <p:cTn id="106" dur="166" decel="50000">
                                          <p:stCondLst>
                                            <p:cond delay="1338"/>
                                          </p:stCondLst>
                                        </p:cTn>
                                        <p:tgtEl>
                                          <p:spTgt spid="10"/>
                                        </p:tgtEl>
                                      </p:cBhvr>
                                      <p:to x="100000" y="100000"/>
                                    </p:animScale>
                                    <p:animScale>
                                      <p:cBhvr>
                                        <p:cTn id="107" dur="26">
                                          <p:stCondLst>
                                            <p:cond delay="1642"/>
                                          </p:stCondLst>
                                        </p:cTn>
                                        <p:tgtEl>
                                          <p:spTgt spid="10"/>
                                        </p:tgtEl>
                                      </p:cBhvr>
                                      <p:to x="100000" y="90000"/>
                                    </p:animScale>
                                    <p:animScale>
                                      <p:cBhvr>
                                        <p:cTn id="108" dur="166" decel="50000">
                                          <p:stCondLst>
                                            <p:cond delay="1668"/>
                                          </p:stCondLst>
                                        </p:cTn>
                                        <p:tgtEl>
                                          <p:spTgt spid="10"/>
                                        </p:tgtEl>
                                      </p:cBhvr>
                                      <p:to x="100000" y="100000"/>
                                    </p:animScale>
                                    <p:animScale>
                                      <p:cBhvr>
                                        <p:cTn id="109" dur="26">
                                          <p:stCondLst>
                                            <p:cond delay="1808"/>
                                          </p:stCondLst>
                                        </p:cTn>
                                        <p:tgtEl>
                                          <p:spTgt spid="10"/>
                                        </p:tgtEl>
                                      </p:cBhvr>
                                      <p:to x="100000" y="95000"/>
                                    </p:animScale>
                                    <p:animScale>
                                      <p:cBhvr>
                                        <p:cTn id="11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93688" y="57150"/>
            <a:ext cx="8458200" cy="844550"/>
          </a:xfrm>
        </p:spPr>
        <p:txBody>
          <a:bodyPr/>
          <a:lstStyle/>
          <a:p>
            <a:r>
              <a:rPr lang="en-US" altLang="en-US" b="1" smtClean="0">
                <a:solidFill>
                  <a:srgbClr val="FF0000"/>
                </a:solidFill>
              </a:rPr>
              <a:t>Sources of Subject</a:t>
            </a:r>
          </a:p>
        </p:txBody>
      </p:sp>
      <p:sp>
        <p:nvSpPr>
          <p:cNvPr id="2" name="TextBox 1"/>
          <p:cNvSpPr txBox="1">
            <a:spLocks noChangeArrowheads="1"/>
          </p:cNvSpPr>
          <p:nvPr/>
        </p:nvSpPr>
        <p:spPr bwMode="auto">
          <a:xfrm rot="-2428080">
            <a:off x="201613" y="1581150"/>
            <a:ext cx="2355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2060"/>
                </a:solidFill>
                <a:latin typeface="Arial" panose="020B0604020202020204" pitchFamily="34" charset="0"/>
              </a:rPr>
              <a:t>NATURE</a:t>
            </a:r>
          </a:p>
        </p:txBody>
      </p:sp>
      <p:sp>
        <p:nvSpPr>
          <p:cNvPr id="6" name="TextBox 5"/>
          <p:cNvSpPr txBox="1">
            <a:spLocks noChangeArrowheads="1"/>
          </p:cNvSpPr>
          <p:nvPr/>
        </p:nvSpPr>
        <p:spPr bwMode="auto">
          <a:xfrm rot="-963403">
            <a:off x="6696075" y="3338513"/>
            <a:ext cx="279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FF0000"/>
                </a:solidFill>
                <a:latin typeface="Arial" panose="020B0604020202020204" pitchFamily="34" charset="0"/>
              </a:rPr>
              <a:t>HISTORY</a:t>
            </a:r>
          </a:p>
        </p:txBody>
      </p:sp>
      <p:sp>
        <p:nvSpPr>
          <p:cNvPr id="7" name="TextBox 6"/>
          <p:cNvSpPr txBox="1">
            <a:spLocks noChangeArrowheads="1"/>
          </p:cNvSpPr>
          <p:nvPr/>
        </p:nvSpPr>
        <p:spPr bwMode="auto">
          <a:xfrm>
            <a:off x="1201738" y="4537075"/>
            <a:ext cx="33147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b="1">
                <a:solidFill>
                  <a:srgbClr val="00B050"/>
                </a:solidFill>
                <a:latin typeface="Arial" panose="020B0604020202020204" pitchFamily="34" charset="0"/>
              </a:rPr>
              <a:t>Greek and Roman Mythology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3788" y="1023938"/>
            <a:ext cx="3067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762000" y="2443163"/>
            <a:ext cx="5105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2000">
                <a:latin typeface="Arial" panose="020B0604020202020204" pitchFamily="34" charset="0"/>
              </a:rPr>
              <a:t>Vincent van Gogh "Die Ebene von Auvers</a:t>
            </a:r>
            <a:r>
              <a:rPr lang="en-US" altLang="en-US" sz="2800">
                <a:latin typeface="Arial" panose="020B0604020202020204" pitchFamily="34" charset="0"/>
              </a:rPr>
              <a: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7538" y="2927350"/>
            <a:ext cx="2409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9138" y="3806825"/>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614363" y="6232525"/>
            <a:ext cx="390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1800">
                <a:latin typeface="Arial" panose="020B0604020202020204" pitchFamily="34" charset="0"/>
              </a:rPr>
              <a:t>“Discobolus” – Greek original by the sculptor Myron  of 450-440 BC</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0925" y="1350963"/>
            <a:ext cx="25908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348413" y="3084513"/>
            <a:ext cx="2319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1800">
                <a:latin typeface="Arial" panose="020B0604020202020204" pitchFamily="34" charset="0"/>
              </a:rPr>
              <a:t>Battle of Waterloo</a:t>
            </a:r>
          </a:p>
        </p:txBody>
      </p:sp>
    </p:spTree>
    <p:extLst>
      <p:ext uri="{BB962C8B-B14F-4D97-AF65-F5344CB8AC3E}">
        <p14:creationId xmlns:p14="http://schemas.microsoft.com/office/powerpoint/2010/main" val="572031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6"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80">
                                          <p:stCondLst>
                                            <p:cond delay="0"/>
                                          </p:stCondLst>
                                        </p:cTn>
                                        <p:tgtEl>
                                          <p:spTgt spid="12"/>
                                        </p:tgtEl>
                                      </p:cBhvr>
                                    </p:animEffect>
                                    <p:anim calcmode="lin" valueType="num">
                                      <p:cBhvr>
                                        <p:cTn id="4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4" dur="26">
                                          <p:stCondLst>
                                            <p:cond delay="650"/>
                                          </p:stCondLst>
                                        </p:cTn>
                                        <p:tgtEl>
                                          <p:spTgt spid="12"/>
                                        </p:tgtEl>
                                      </p:cBhvr>
                                      <p:to x="100000" y="60000"/>
                                    </p:animScale>
                                    <p:animScale>
                                      <p:cBhvr>
                                        <p:cTn id="55" dur="166" decel="50000">
                                          <p:stCondLst>
                                            <p:cond delay="676"/>
                                          </p:stCondLst>
                                        </p:cTn>
                                        <p:tgtEl>
                                          <p:spTgt spid="12"/>
                                        </p:tgtEl>
                                      </p:cBhvr>
                                      <p:to x="100000" y="100000"/>
                                    </p:animScale>
                                    <p:animScale>
                                      <p:cBhvr>
                                        <p:cTn id="56" dur="26">
                                          <p:stCondLst>
                                            <p:cond delay="1312"/>
                                          </p:stCondLst>
                                        </p:cTn>
                                        <p:tgtEl>
                                          <p:spTgt spid="12"/>
                                        </p:tgtEl>
                                      </p:cBhvr>
                                      <p:to x="100000" y="80000"/>
                                    </p:animScale>
                                    <p:animScale>
                                      <p:cBhvr>
                                        <p:cTn id="57" dur="166" decel="50000">
                                          <p:stCondLst>
                                            <p:cond delay="1338"/>
                                          </p:stCondLst>
                                        </p:cTn>
                                        <p:tgtEl>
                                          <p:spTgt spid="12"/>
                                        </p:tgtEl>
                                      </p:cBhvr>
                                      <p:to x="100000" y="100000"/>
                                    </p:animScale>
                                    <p:animScale>
                                      <p:cBhvr>
                                        <p:cTn id="58" dur="26">
                                          <p:stCondLst>
                                            <p:cond delay="1642"/>
                                          </p:stCondLst>
                                        </p:cTn>
                                        <p:tgtEl>
                                          <p:spTgt spid="12"/>
                                        </p:tgtEl>
                                      </p:cBhvr>
                                      <p:to x="100000" y="90000"/>
                                    </p:animScale>
                                    <p:animScale>
                                      <p:cBhvr>
                                        <p:cTn id="59" dur="166" decel="50000">
                                          <p:stCondLst>
                                            <p:cond delay="1668"/>
                                          </p:stCondLst>
                                        </p:cTn>
                                        <p:tgtEl>
                                          <p:spTgt spid="12"/>
                                        </p:tgtEl>
                                      </p:cBhvr>
                                      <p:to x="100000" y="100000"/>
                                    </p:animScale>
                                    <p:animScale>
                                      <p:cBhvr>
                                        <p:cTn id="60" dur="26">
                                          <p:stCondLst>
                                            <p:cond delay="1808"/>
                                          </p:stCondLst>
                                        </p:cTn>
                                        <p:tgtEl>
                                          <p:spTgt spid="12"/>
                                        </p:tgtEl>
                                      </p:cBhvr>
                                      <p:to x="100000" y="95000"/>
                                    </p:animScale>
                                    <p:animScale>
                                      <p:cBhvr>
                                        <p:cTn id="61" dur="166" decel="50000">
                                          <p:stCondLst>
                                            <p:cond delay="1834"/>
                                          </p:stCondLst>
                                        </p:cTn>
                                        <p:tgtEl>
                                          <p:spTgt spid="12"/>
                                        </p:tgtEl>
                                      </p:cBhvr>
                                      <p:to x="100000" y="100000"/>
                                    </p:animScale>
                                  </p:childTnLst>
                                </p:cTn>
                              </p:par>
                            </p:childTnLst>
                          </p:cTn>
                        </p:par>
                      </p:childTnLst>
                    </p:cTn>
                  </p:par>
                  <p:par>
                    <p:cTn id="62" fill="hold" nodeType="clickPar">
                      <p:stCondLst>
                        <p:cond delay="indefinite"/>
                      </p:stCondLst>
                      <p:childTnLst>
                        <p:par>
                          <p:cTn id="63" fill="hold" nodeType="withGroup">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down)">
                                      <p:cBhvr>
                                        <p:cTn id="66" dur="580">
                                          <p:stCondLst>
                                            <p:cond delay="0"/>
                                          </p:stCondLst>
                                        </p:cTn>
                                        <p:tgtEl>
                                          <p:spTgt spid="6"/>
                                        </p:tgtEl>
                                      </p:cBhvr>
                                    </p:animEffect>
                                    <p:anim calcmode="lin" valueType="num">
                                      <p:cBhvr>
                                        <p:cTn id="6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2" dur="26">
                                          <p:stCondLst>
                                            <p:cond delay="650"/>
                                          </p:stCondLst>
                                        </p:cTn>
                                        <p:tgtEl>
                                          <p:spTgt spid="6"/>
                                        </p:tgtEl>
                                      </p:cBhvr>
                                      <p:to x="100000" y="60000"/>
                                    </p:animScale>
                                    <p:animScale>
                                      <p:cBhvr>
                                        <p:cTn id="73" dur="166" decel="50000">
                                          <p:stCondLst>
                                            <p:cond delay="676"/>
                                          </p:stCondLst>
                                        </p:cTn>
                                        <p:tgtEl>
                                          <p:spTgt spid="6"/>
                                        </p:tgtEl>
                                      </p:cBhvr>
                                      <p:to x="100000" y="100000"/>
                                    </p:animScale>
                                    <p:animScale>
                                      <p:cBhvr>
                                        <p:cTn id="74" dur="26">
                                          <p:stCondLst>
                                            <p:cond delay="1312"/>
                                          </p:stCondLst>
                                        </p:cTn>
                                        <p:tgtEl>
                                          <p:spTgt spid="6"/>
                                        </p:tgtEl>
                                      </p:cBhvr>
                                      <p:to x="100000" y="80000"/>
                                    </p:animScale>
                                    <p:animScale>
                                      <p:cBhvr>
                                        <p:cTn id="75" dur="166" decel="50000">
                                          <p:stCondLst>
                                            <p:cond delay="1338"/>
                                          </p:stCondLst>
                                        </p:cTn>
                                        <p:tgtEl>
                                          <p:spTgt spid="6"/>
                                        </p:tgtEl>
                                      </p:cBhvr>
                                      <p:to x="100000" y="100000"/>
                                    </p:animScale>
                                    <p:animScale>
                                      <p:cBhvr>
                                        <p:cTn id="76" dur="26">
                                          <p:stCondLst>
                                            <p:cond delay="1642"/>
                                          </p:stCondLst>
                                        </p:cTn>
                                        <p:tgtEl>
                                          <p:spTgt spid="6"/>
                                        </p:tgtEl>
                                      </p:cBhvr>
                                      <p:to x="100000" y="90000"/>
                                    </p:animScale>
                                    <p:animScale>
                                      <p:cBhvr>
                                        <p:cTn id="77" dur="166" decel="50000">
                                          <p:stCondLst>
                                            <p:cond delay="1668"/>
                                          </p:stCondLst>
                                        </p:cTn>
                                        <p:tgtEl>
                                          <p:spTgt spid="6"/>
                                        </p:tgtEl>
                                      </p:cBhvr>
                                      <p:to x="100000" y="100000"/>
                                    </p:animScale>
                                    <p:animScale>
                                      <p:cBhvr>
                                        <p:cTn id="78" dur="26">
                                          <p:stCondLst>
                                            <p:cond delay="1808"/>
                                          </p:stCondLst>
                                        </p:cTn>
                                        <p:tgtEl>
                                          <p:spTgt spid="6"/>
                                        </p:tgtEl>
                                      </p:cBhvr>
                                      <p:to x="100000" y="95000"/>
                                    </p:animScale>
                                    <p:animScale>
                                      <p:cBhvr>
                                        <p:cTn id="79" dur="166" decel="50000">
                                          <p:stCondLst>
                                            <p:cond delay="1834"/>
                                          </p:stCondLst>
                                        </p:cTn>
                                        <p:tgtEl>
                                          <p:spTgt spid="6"/>
                                        </p:tgtEl>
                                      </p:cBhvr>
                                      <p:to x="100000" y="100000"/>
                                    </p:animScale>
                                  </p:childTnLst>
                                </p:cTn>
                              </p:par>
                            </p:childTnLst>
                          </p:cTn>
                        </p:par>
                      </p:childTnLst>
                    </p:cTn>
                  </p:par>
                  <p:par>
                    <p:cTn id="80" fill="hold" nodeType="clickPar">
                      <p:stCondLst>
                        <p:cond delay="indefinite"/>
                      </p:stCondLst>
                      <p:childTnLst>
                        <p:par>
                          <p:cTn id="81" fill="hold" nodeType="withGroup">
                            <p:stCondLst>
                              <p:cond delay="0"/>
                            </p:stCondLst>
                            <p:childTnLst>
                              <p:par>
                                <p:cTn id="82" presetID="26"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down)">
                                      <p:cBhvr>
                                        <p:cTn id="84" dur="580">
                                          <p:stCondLst>
                                            <p:cond delay="0"/>
                                          </p:stCondLst>
                                        </p:cTn>
                                        <p:tgtEl>
                                          <p:spTgt spid="20"/>
                                        </p:tgtEl>
                                      </p:cBhvr>
                                    </p:animEffect>
                                    <p:anim calcmode="lin" valueType="num">
                                      <p:cBhvr>
                                        <p:cTn id="8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0" dur="26">
                                          <p:stCondLst>
                                            <p:cond delay="650"/>
                                          </p:stCondLst>
                                        </p:cTn>
                                        <p:tgtEl>
                                          <p:spTgt spid="20"/>
                                        </p:tgtEl>
                                      </p:cBhvr>
                                      <p:to x="100000" y="60000"/>
                                    </p:animScale>
                                    <p:animScale>
                                      <p:cBhvr>
                                        <p:cTn id="91" dur="166" decel="50000">
                                          <p:stCondLst>
                                            <p:cond delay="676"/>
                                          </p:stCondLst>
                                        </p:cTn>
                                        <p:tgtEl>
                                          <p:spTgt spid="20"/>
                                        </p:tgtEl>
                                      </p:cBhvr>
                                      <p:to x="100000" y="100000"/>
                                    </p:animScale>
                                    <p:animScale>
                                      <p:cBhvr>
                                        <p:cTn id="92" dur="26">
                                          <p:stCondLst>
                                            <p:cond delay="1312"/>
                                          </p:stCondLst>
                                        </p:cTn>
                                        <p:tgtEl>
                                          <p:spTgt spid="20"/>
                                        </p:tgtEl>
                                      </p:cBhvr>
                                      <p:to x="100000" y="80000"/>
                                    </p:animScale>
                                    <p:animScale>
                                      <p:cBhvr>
                                        <p:cTn id="93" dur="166" decel="50000">
                                          <p:stCondLst>
                                            <p:cond delay="1338"/>
                                          </p:stCondLst>
                                        </p:cTn>
                                        <p:tgtEl>
                                          <p:spTgt spid="20"/>
                                        </p:tgtEl>
                                      </p:cBhvr>
                                      <p:to x="100000" y="100000"/>
                                    </p:animScale>
                                    <p:animScale>
                                      <p:cBhvr>
                                        <p:cTn id="94" dur="26">
                                          <p:stCondLst>
                                            <p:cond delay="1642"/>
                                          </p:stCondLst>
                                        </p:cTn>
                                        <p:tgtEl>
                                          <p:spTgt spid="20"/>
                                        </p:tgtEl>
                                      </p:cBhvr>
                                      <p:to x="100000" y="90000"/>
                                    </p:animScale>
                                    <p:animScale>
                                      <p:cBhvr>
                                        <p:cTn id="95" dur="166" decel="50000">
                                          <p:stCondLst>
                                            <p:cond delay="1668"/>
                                          </p:stCondLst>
                                        </p:cTn>
                                        <p:tgtEl>
                                          <p:spTgt spid="20"/>
                                        </p:tgtEl>
                                      </p:cBhvr>
                                      <p:to x="100000" y="100000"/>
                                    </p:animScale>
                                    <p:animScale>
                                      <p:cBhvr>
                                        <p:cTn id="96" dur="26">
                                          <p:stCondLst>
                                            <p:cond delay="1808"/>
                                          </p:stCondLst>
                                        </p:cTn>
                                        <p:tgtEl>
                                          <p:spTgt spid="20"/>
                                        </p:tgtEl>
                                      </p:cBhvr>
                                      <p:to x="100000" y="95000"/>
                                    </p:animScale>
                                    <p:animScale>
                                      <p:cBhvr>
                                        <p:cTn id="97" dur="166" decel="50000">
                                          <p:stCondLst>
                                            <p:cond delay="1834"/>
                                          </p:stCondLst>
                                        </p:cTn>
                                        <p:tgtEl>
                                          <p:spTgt spid="20"/>
                                        </p:tgtEl>
                                      </p:cBhvr>
                                      <p:to x="100000" y="100000"/>
                                    </p:animScale>
                                  </p:childTnLst>
                                </p:cTn>
                              </p:par>
                            </p:childTnLst>
                          </p:cTn>
                        </p:par>
                      </p:childTnLst>
                    </p:cTn>
                  </p:par>
                  <p:par>
                    <p:cTn id="98" fill="hold" nodeType="clickPar">
                      <p:stCondLst>
                        <p:cond delay="indefinite"/>
                      </p:stCondLst>
                      <p:childTnLst>
                        <p:par>
                          <p:cTn id="99" fill="hold" nodeType="withGroup">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barn(inVertical)">
                                      <p:cBhvr>
                                        <p:cTn id="102" dur="500"/>
                                        <p:tgtEl>
                                          <p:spTgt spid="2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80">
                                          <p:stCondLst>
                                            <p:cond delay="0"/>
                                          </p:stCondLst>
                                        </p:cTn>
                                        <p:tgtEl>
                                          <p:spTgt spid="7"/>
                                        </p:tgtEl>
                                      </p:cBhvr>
                                    </p:animEffect>
                                    <p:anim calcmode="lin" valueType="num">
                                      <p:cBhvr>
                                        <p:cTn id="10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3" dur="26">
                                          <p:stCondLst>
                                            <p:cond delay="650"/>
                                          </p:stCondLst>
                                        </p:cTn>
                                        <p:tgtEl>
                                          <p:spTgt spid="7"/>
                                        </p:tgtEl>
                                      </p:cBhvr>
                                      <p:to x="100000" y="60000"/>
                                    </p:animScale>
                                    <p:animScale>
                                      <p:cBhvr>
                                        <p:cTn id="114" dur="166" decel="50000">
                                          <p:stCondLst>
                                            <p:cond delay="676"/>
                                          </p:stCondLst>
                                        </p:cTn>
                                        <p:tgtEl>
                                          <p:spTgt spid="7"/>
                                        </p:tgtEl>
                                      </p:cBhvr>
                                      <p:to x="100000" y="100000"/>
                                    </p:animScale>
                                    <p:animScale>
                                      <p:cBhvr>
                                        <p:cTn id="115" dur="26">
                                          <p:stCondLst>
                                            <p:cond delay="1312"/>
                                          </p:stCondLst>
                                        </p:cTn>
                                        <p:tgtEl>
                                          <p:spTgt spid="7"/>
                                        </p:tgtEl>
                                      </p:cBhvr>
                                      <p:to x="100000" y="80000"/>
                                    </p:animScale>
                                    <p:animScale>
                                      <p:cBhvr>
                                        <p:cTn id="116" dur="166" decel="50000">
                                          <p:stCondLst>
                                            <p:cond delay="1338"/>
                                          </p:stCondLst>
                                        </p:cTn>
                                        <p:tgtEl>
                                          <p:spTgt spid="7"/>
                                        </p:tgtEl>
                                      </p:cBhvr>
                                      <p:to x="100000" y="100000"/>
                                    </p:animScale>
                                    <p:animScale>
                                      <p:cBhvr>
                                        <p:cTn id="117" dur="26">
                                          <p:stCondLst>
                                            <p:cond delay="1642"/>
                                          </p:stCondLst>
                                        </p:cTn>
                                        <p:tgtEl>
                                          <p:spTgt spid="7"/>
                                        </p:tgtEl>
                                      </p:cBhvr>
                                      <p:to x="100000" y="90000"/>
                                    </p:animScale>
                                    <p:animScale>
                                      <p:cBhvr>
                                        <p:cTn id="118" dur="166" decel="50000">
                                          <p:stCondLst>
                                            <p:cond delay="1668"/>
                                          </p:stCondLst>
                                        </p:cTn>
                                        <p:tgtEl>
                                          <p:spTgt spid="7"/>
                                        </p:tgtEl>
                                      </p:cBhvr>
                                      <p:to x="100000" y="100000"/>
                                    </p:animScale>
                                    <p:animScale>
                                      <p:cBhvr>
                                        <p:cTn id="119" dur="26">
                                          <p:stCondLst>
                                            <p:cond delay="1808"/>
                                          </p:stCondLst>
                                        </p:cTn>
                                        <p:tgtEl>
                                          <p:spTgt spid="7"/>
                                        </p:tgtEl>
                                      </p:cBhvr>
                                      <p:to x="100000" y="95000"/>
                                    </p:animScale>
                                    <p:animScale>
                                      <p:cBhvr>
                                        <p:cTn id="120" dur="166" decel="50000">
                                          <p:stCondLst>
                                            <p:cond delay="1834"/>
                                          </p:stCondLst>
                                        </p:cTn>
                                        <p:tgtEl>
                                          <p:spTgt spid="7"/>
                                        </p:tgtEl>
                                      </p:cBhvr>
                                      <p:to x="100000" y="100000"/>
                                    </p:animScale>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6" presetClass="entr" presetSubtype="0" fill="hold" nodeType="clickEffect">
                                  <p:stCondLst>
                                    <p:cond delay="0"/>
                                  </p:stCondLst>
                                  <p:childTnLst>
                                    <p:set>
                                      <p:cBhvr>
                                        <p:cTn id="124" dur="1" fill="hold">
                                          <p:stCondLst>
                                            <p:cond delay="0"/>
                                          </p:stCondLst>
                                        </p:cTn>
                                        <p:tgtEl>
                                          <p:spTgt spid="3"/>
                                        </p:tgtEl>
                                        <p:attrNameLst>
                                          <p:attrName>style.visibility</p:attrName>
                                        </p:attrNameLst>
                                      </p:cBhvr>
                                      <p:to>
                                        <p:strVal val="visible"/>
                                      </p:to>
                                    </p:set>
                                    <p:animEffect transition="in" filter="wipe(down)">
                                      <p:cBhvr>
                                        <p:cTn id="125" dur="580">
                                          <p:stCondLst>
                                            <p:cond delay="0"/>
                                          </p:stCondLst>
                                        </p:cTn>
                                        <p:tgtEl>
                                          <p:spTgt spid="3"/>
                                        </p:tgtEl>
                                      </p:cBhvr>
                                    </p:animEffect>
                                    <p:anim calcmode="lin" valueType="num">
                                      <p:cBhvr>
                                        <p:cTn id="1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1" dur="26">
                                          <p:stCondLst>
                                            <p:cond delay="650"/>
                                          </p:stCondLst>
                                        </p:cTn>
                                        <p:tgtEl>
                                          <p:spTgt spid="3"/>
                                        </p:tgtEl>
                                      </p:cBhvr>
                                      <p:to x="100000" y="60000"/>
                                    </p:animScale>
                                    <p:animScale>
                                      <p:cBhvr>
                                        <p:cTn id="132" dur="166" decel="50000">
                                          <p:stCondLst>
                                            <p:cond delay="676"/>
                                          </p:stCondLst>
                                        </p:cTn>
                                        <p:tgtEl>
                                          <p:spTgt spid="3"/>
                                        </p:tgtEl>
                                      </p:cBhvr>
                                      <p:to x="100000" y="100000"/>
                                    </p:animScale>
                                    <p:animScale>
                                      <p:cBhvr>
                                        <p:cTn id="133" dur="26">
                                          <p:stCondLst>
                                            <p:cond delay="1312"/>
                                          </p:stCondLst>
                                        </p:cTn>
                                        <p:tgtEl>
                                          <p:spTgt spid="3"/>
                                        </p:tgtEl>
                                      </p:cBhvr>
                                      <p:to x="100000" y="80000"/>
                                    </p:animScale>
                                    <p:animScale>
                                      <p:cBhvr>
                                        <p:cTn id="134" dur="166" decel="50000">
                                          <p:stCondLst>
                                            <p:cond delay="1338"/>
                                          </p:stCondLst>
                                        </p:cTn>
                                        <p:tgtEl>
                                          <p:spTgt spid="3"/>
                                        </p:tgtEl>
                                      </p:cBhvr>
                                      <p:to x="100000" y="100000"/>
                                    </p:animScale>
                                    <p:animScale>
                                      <p:cBhvr>
                                        <p:cTn id="135" dur="26">
                                          <p:stCondLst>
                                            <p:cond delay="1642"/>
                                          </p:stCondLst>
                                        </p:cTn>
                                        <p:tgtEl>
                                          <p:spTgt spid="3"/>
                                        </p:tgtEl>
                                      </p:cBhvr>
                                      <p:to x="100000" y="90000"/>
                                    </p:animScale>
                                    <p:animScale>
                                      <p:cBhvr>
                                        <p:cTn id="136" dur="166" decel="50000">
                                          <p:stCondLst>
                                            <p:cond delay="1668"/>
                                          </p:stCondLst>
                                        </p:cTn>
                                        <p:tgtEl>
                                          <p:spTgt spid="3"/>
                                        </p:tgtEl>
                                      </p:cBhvr>
                                      <p:to x="100000" y="100000"/>
                                    </p:animScale>
                                    <p:animScale>
                                      <p:cBhvr>
                                        <p:cTn id="137" dur="26">
                                          <p:stCondLst>
                                            <p:cond delay="1808"/>
                                          </p:stCondLst>
                                        </p:cTn>
                                        <p:tgtEl>
                                          <p:spTgt spid="3"/>
                                        </p:tgtEl>
                                      </p:cBhvr>
                                      <p:to x="100000" y="95000"/>
                                    </p:animScale>
                                    <p:animScale>
                                      <p:cBhvr>
                                        <p:cTn id="138" dur="166" decel="50000">
                                          <p:stCondLst>
                                            <p:cond delay="1834"/>
                                          </p:stCondLst>
                                        </p:cTn>
                                        <p:tgtEl>
                                          <p:spTgt spid="3"/>
                                        </p:tgtEl>
                                      </p:cBhvr>
                                      <p:to x="100000" y="100000"/>
                                    </p:animScale>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6" presetClass="entr" presetSubtype="21" fill="hold" grpId="0" nodeType="clickEffect">
                                  <p:stCondLst>
                                    <p:cond delay="0"/>
                                  </p:stCondLst>
                                  <p:childTnLst>
                                    <p:set>
                                      <p:cBhvr>
                                        <p:cTn id="142" dur="1" fill="hold">
                                          <p:stCondLst>
                                            <p:cond delay="0"/>
                                          </p:stCondLst>
                                        </p:cTn>
                                        <p:tgtEl>
                                          <p:spTgt spid="13"/>
                                        </p:tgtEl>
                                        <p:attrNameLst>
                                          <p:attrName>style.visibility</p:attrName>
                                        </p:attrNameLst>
                                      </p:cBhvr>
                                      <p:to>
                                        <p:strVal val="visible"/>
                                      </p:to>
                                    </p:set>
                                    <p:animEffect transition="in" filter="barn(inVertical)">
                                      <p:cBhvr>
                                        <p:cTn id="1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1" grpId="0"/>
      <p:bldP spid="13"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5410200" cy="1143000"/>
          </a:xfrm>
        </p:spPr>
        <p:txBody>
          <a:bodyPr/>
          <a:lstStyle/>
          <a:p>
            <a:pPr algn="l"/>
            <a:r>
              <a:rPr lang="en-US" altLang="en-US" b="1" smtClean="0">
                <a:solidFill>
                  <a:srgbClr val="FF0000"/>
                </a:solidFill>
              </a:rPr>
              <a:t>Sources of Subject</a:t>
            </a:r>
          </a:p>
        </p:txBody>
      </p:sp>
      <p:sp>
        <p:nvSpPr>
          <p:cNvPr id="8" name="TextBox 7"/>
          <p:cNvSpPr txBox="1">
            <a:spLocks noChangeArrowheads="1"/>
          </p:cNvSpPr>
          <p:nvPr/>
        </p:nvSpPr>
        <p:spPr bwMode="auto">
          <a:xfrm>
            <a:off x="465138" y="2516188"/>
            <a:ext cx="436403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7030A0"/>
                </a:solidFill>
                <a:latin typeface="Arial" panose="020B0604020202020204" pitchFamily="34" charset="0"/>
              </a:rPr>
              <a:t>Judeo- Christian Tradition</a:t>
            </a:r>
          </a:p>
        </p:txBody>
      </p:sp>
      <p:sp>
        <p:nvSpPr>
          <p:cNvPr id="9" name="TextBox 8"/>
          <p:cNvSpPr txBox="1">
            <a:spLocks noChangeArrowheads="1"/>
          </p:cNvSpPr>
          <p:nvPr/>
        </p:nvSpPr>
        <p:spPr bwMode="auto">
          <a:xfrm>
            <a:off x="3022600" y="1069975"/>
            <a:ext cx="41036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F0"/>
                </a:solidFill>
                <a:latin typeface="Arial" panose="020B0604020202020204" pitchFamily="34" charset="0"/>
              </a:rPr>
              <a:t>Sacred Oriental Texts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6788" y="3832225"/>
            <a:ext cx="24669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465138" y="5649913"/>
            <a:ext cx="3910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1800">
                <a:latin typeface="Arial" panose="020B0604020202020204" pitchFamily="34" charset="0"/>
              </a:rPr>
              <a:t>“Sistine Chapel” – Michelangelo</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4198938"/>
            <a:ext cx="21621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4244975" y="3841750"/>
            <a:ext cx="265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1800">
                <a:latin typeface="Arial" panose="020B0604020202020204" pitchFamily="34" charset="0"/>
              </a:rPr>
              <a:t>“Interior of Westminster</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6425" y="757238"/>
            <a:ext cx="19526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a:spLocks noChangeArrowheads="1"/>
          </p:cNvSpPr>
          <p:nvPr/>
        </p:nvSpPr>
        <p:spPr bwMode="auto">
          <a:xfrm>
            <a:off x="5867400" y="3195638"/>
            <a:ext cx="2659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1800">
                <a:latin typeface="Arial" panose="020B0604020202020204" pitchFamily="34" charset="0"/>
              </a:rPr>
              <a:t>“"Shah Jahan Receiving Dara Shikoh"</a:t>
            </a:r>
          </a:p>
        </p:txBody>
      </p:sp>
    </p:spTree>
    <p:extLst>
      <p:ext uri="{BB962C8B-B14F-4D97-AF65-F5344CB8AC3E}">
        <p14:creationId xmlns:p14="http://schemas.microsoft.com/office/powerpoint/2010/main" val="2842645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inVertical)">
                                      <p:cBhvr>
                                        <p:cTn id="79" dur="500"/>
                                        <p:tgtEl>
                                          <p:spTgt spid="17"/>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down)">
                                      <p:cBhvr>
                                        <p:cTn id="84" dur="580">
                                          <p:stCondLst>
                                            <p:cond delay="0"/>
                                          </p:stCondLst>
                                        </p:cTn>
                                        <p:tgtEl>
                                          <p:spTgt spid="9"/>
                                        </p:tgtEl>
                                      </p:cBhvr>
                                    </p:animEffect>
                                    <p:anim calcmode="lin" valueType="num">
                                      <p:cBhvr>
                                        <p:cTn id="8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0" dur="26">
                                          <p:stCondLst>
                                            <p:cond delay="650"/>
                                          </p:stCondLst>
                                        </p:cTn>
                                        <p:tgtEl>
                                          <p:spTgt spid="9"/>
                                        </p:tgtEl>
                                      </p:cBhvr>
                                      <p:to x="100000" y="60000"/>
                                    </p:animScale>
                                    <p:animScale>
                                      <p:cBhvr>
                                        <p:cTn id="91" dur="166" decel="50000">
                                          <p:stCondLst>
                                            <p:cond delay="676"/>
                                          </p:stCondLst>
                                        </p:cTn>
                                        <p:tgtEl>
                                          <p:spTgt spid="9"/>
                                        </p:tgtEl>
                                      </p:cBhvr>
                                      <p:to x="100000" y="100000"/>
                                    </p:animScale>
                                    <p:animScale>
                                      <p:cBhvr>
                                        <p:cTn id="92" dur="26">
                                          <p:stCondLst>
                                            <p:cond delay="1312"/>
                                          </p:stCondLst>
                                        </p:cTn>
                                        <p:tgtEl>
                                          <p:spTgt spid="9"/>
                                        </p:tgtEl>
                                      </p:cBhvr>
                                      <p:to x="100000" y="80000"/>
                                    </p:animScale>
                                    <p:animScale>
                                      <p:cBhvr>
                                        <p:cTn id="93" dur="166" decel="50000">
                                          <p:stCondLst>
                                            <p:cond delay="1338"/>
                                          </p:stCondLst>
                                        </p:cTn>
                                        <p:tgtEl>
                                          <p:spTgt spid="9"/>
                                        </p:tgtEl>
                                      </p:cBhvr>
                                      <p:to x="100000" y="100000"/>
                                    </p:animScale>
                                    <p:animScale>
                                      <p:cBhvr>
                                        <p:cTn id="94" dur="26">
                                          <p:stCondLst>
                                            <p:cond delay="1642"/>
                                          </p:stCondLst>
                                        </p:cTn>
                                        <p:tgtEl>
                                          <p:spTgt spid="9"/>
                                        </p:tgtEl>
                                      </p:cBhvr>
                                      <p:to x="100000" y="90000"/>
                                    </p:animScale>
                                    <p:animScale>
                                      <p:cBhvr>
                                        <p:cTn id="95" dur="166" decel="50000">
                                          <p:stCondLst>
                                            <p:cond delay="1668"/>
                                          </p:stCondLst>
                                        </p:cTn>
                                        <p:tgtEl>
                                          <p:spTgt spid="9"/>
                                        </p:tgtEl>
                                      </p:cBhvr>
                                      <p:to x="100000" y="100000"/>
                                    </p:animScale>
                                    <p:animScale>
                                      <p:cBhvr>
                                        <p:cTn id="96" dur="26">
                                          <p:stCondLst>
                                            <p:cond delay="1808"/>
                                          </p:stCondLst>
                                        </p:cTn>
                                        <p:tgtEl>
                                          <p:spTgt spid="9"/>
                                        </p:tgtEl>
                                      </p:cBhvr>
                                      <p:to x="100000" y="95000"/>
                                    </p:animScale>
                                    <p:animScale>
                                      <p:cBhvr>
                                        <p:cTn id="97" dur="166" decel="50000">
                                          <p:stCondLst>
                                            <p:cond delay="1834"/>
                                          </p:stCondLst>
                                        </p:cTn>
                                        <p:tgtEl>
                                          <p:spTgt spid="9"/>
                                        </p:tgtEl>
                                      </p:cBhvr>
                                      <p:to x="100000" y="100000"/>
                                    </p:animScale>
                                  </p:childTnLst>
                                </p:cTn>
                              </p:par>
                            </p:childTnLst>
                          </p:cTn>
                        </p:par>
                      </p:childTnLst>
                    </p:cTn>
                  </p:par>
                  <p:par>
                    <p:cTn id="98" fill="hold" nodeType="clickPar">
                      <p:stCondLst>
                        <p:cond delay="indefinite"/>
                      </p:stCondLst>
                      <p:childTnLst>
                        <p:par>
                          <p:cTn id="99" fill="hold" nodeType="withGroup">
                            <p:stCondLst>
                              <p:cond delay="0"/>
                            </p:stCondLst>
                            <p:childTnLst>
                              <p:par>
                                <p:cTn id="100" presetID="26" presetClass="entr" presetSubtype="0"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wipe(down)">
                                      <p:cBhvr>
                                        <p:cTn id="102" dur="580">
                                          <p:stCondLst>
                                            <p:cond delay="0"/>
                                          </p:stCondLst>
                                        </p:cTn>
                                        <p:tgtEl>
                                          <p:spTgt spid="16"/>
                                        </p:tgtEl>
                                      </p:cBhvr>
                                    </p:animEffect>
                                    <p:anim calcmode="lin" valueType="num">
                                      <p:cBhvr>
                                        <p:cTn id="10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8" dur="26">
                                          <p:stCondLst>
                                            <p:cond delay="650"/>
                                          </p:stCondLst>
                                        </p:cTn>
                                        <p:tgtEl>
                                          <p:spTgt spid="16"/>
                                        </p:tgtEl>
                                      </p:cBhvr>
                                      <p:to x="100000" y="60000"/>
                                    </p:animScale>
                                    <p:animScale>
                                      <p:cBhvr>
                                        <p:cTn id="109" dur="166" decel="50000">
                                          <p:stCondLst>
                                            <p:cond delay="676"/>
                                          </p:stCondLst>
                                        </p:cTn>
                                        <p:tgtEl>
                                          <p:spTgt spid="16"/>
                                        </p:tgtEl>
                                      </p:cBhvr>
                                      <p:to x="100000" y="100000"/>
                                    </p:animScale>
                                    <p:animScale>
                                      <p:cBhvr>
                                        <p:cTn id="110" dur="26">
                                          <p:stCondLst>
                                            <p:cond delay="1312"/>
                                          </p:stCondLst>
                                        </p:cTn>
                                        <p:tgtEl>
                                          <p:spTgt spid="16"/>
                                        </p:tgtEl>
                                      </p:cBhvr>
                                      <p:to x="100000" y="80000"/>
                                    </p:animScale>
                                    <p:animScale>
                                      <p:cBhvr>
                                        <p:cTn id="111" dur="166" decel="50000">
                                          <p:stCondLst>
                                            <p:cond delay="1338"/>
                                          </p:stCondLst>
                                        </p:cTn>
                                        <p:tgtEl>
                                          <p:spTgt spid="16"/>
                                        </p:tgtEl>
                                      </p:cBhvr>
                                      <p:to x="100000" y="100000"/>
                                    </p:animScale>
                                    <p:animScale>
                                      <p:cBhvr>
                                        <p:cTn id="112" dur="26">
                                          <p:stCondLst>
                                            <p:cond delay="1642"/>
                                          </p:stCondLst>
                                        </p:cTn>
                                        <p:tgtEl>
                                          <p:spTgt spid="16"/>
                                        </p:tgtEl>
                                      </p:cBhvr>
                                      <p:to x="100000" y="90000"/>
                                    </p:animScale>
                                    <p:animScale>
                                      <p:cBhvr>
                                        <p:cTn id="113" dur="166" decel="50000">
                                          <p:stCondLst>
                                            <p:cond delay="1668"/>
                                          </p:stCondLst>
                                        </p:cTn>
                                        <p:tgtEl>
                                          <p:spTgt spid="16"/>
                                        </p:tgtEl>
                                      </p:cBhvr>
                                      <p:to x="100000" y="100000"/>
                                    </p:animScale>
                                    <p:animScale>
                                      <p:cBhvr>
                                        <p:cTn id="114" dur="26">
                                          <p:stCondLst>
                                            <p:cond delay="1808"/>
                                          </p:stCondLst>
                                        </p:cTn>
                                        <p:tgtEl>
                                          <p:spTgt spid="16"/>
                                        </p:tgtEl>
                                      </p:cBhvr>
                                      <p:to x="100000" y="95000"/>
                                    </p:animScale>
                                    <p:animScale>
                                      <p:cBhvr>
                                        <p:cTn id="115" dur="166" decel="50000">
                                          <p:stCondLst>
                                            <p:cond delay="1834"/>
                                          </p:stCondLst>
                                        </p:cTn>
                                        <p:tgtEl>
                                          <p:spTgt spid="16"/>
                                        </p:tgtEl>
                                      </p:cBhvr>
                                      <p:to x="100000" y="100000"/>
                                    </p:animScale>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barn(inVertical)">
                                      <p:cBhvr>
                                        <p:cTn id="1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7"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458200" cy="1143000"/>
          </a:xfrm>
        </p:spPr>
        <p:txBody>
          <a:bodyPr/>
          <a:lstStyle/>
          <a:p>
            <a:r>
              <a:rPr lang="en-US" altLang="en-US" b="1" smtClean="0">
                <a:solidFill>
                  <a:srgbClr val="FF0000"/>
                </a:solidFill>
              </a:rPr>
              <a:t>Kinds of Subject</a:t>
            </a:r>
          </a:p>
        </p:txBody>
      </p:sp>
      <p:sp>
        <p:nvSpPr>
          <p:cNvPr id="2" name="TextBox 1"/>
          <p:cNvSpPr txBox="1">
            <a:spLocks noChangeArrowheads="1"/>
          </p:cNvSpPr>
          <p:nvPr/>
        </p:nvSpPr>
        <p:spPr bwMode="auto">
          <a:xfrm rot="400724">
            <a:off x="927100" y="1376363"/>
            <a:ext cx="2354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2060"/>
                </a:solidFill>
                <a:latin typeface="Arial" panose="020B0604020202020204" pitchFamily="34" charset="0"/>
              </a:rPr>
              <a:t>History</a:t>
            </a:r>
          </a:p>
        </p:txBody>
      </p:sp>
      <p:sp>
        <p:nvSpPr>
          <p:cNvPr id="6" name="TextBox 5"/>
          <p:cNvSpPr txBox="1">
            <a:spLocks noChangeArrowheads="1"/>
          </p:cNvSpPr>
          <p:nvPr/>
        </p:nvSpPr>
        <p:spPr bwMode="auto">
          <a:xfrm rot="-963403">
            <a:off x="1393825" y="2281238"/>
            <a:ext cx="28987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FF0000"/>
                </a:solidFill>
                <a:latin typeface="Arial" panose="020B0604020202020204" pitchFamily="34" charset="0"/>
              </a:rPr>
              <a:t>STILL LIFE</a:t>
            </a:r>
          </a:p>
        </p:txBody>
      </p:sp>
      <p:sp>
        <p:nvSpPr>
          <p:cNvPr id="7" name="TextBox 6"/>
          <p:cNvSpPr txBox="1">
            <a:spLocks noChangeArrowheads="1"/>
          </p:cNvSpPr>
          <p:nvPr/>
        </p:nvSpPr>
        <p:spPr bwMode="auto">
          <a:xfrm>
            <a:off x="893763" y="3375025"/>
            <a:ext cx="2981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F0"/>
                </a:solidFill>
                <a:latin typeface="Arial" panose="020B0604020202020204" pitchFamily="34" charset="0"/>
              </a:rPr>
              <a:t>ANIMALS</a:t>
            </a:r>
          </a:p>
        </p:txBody>
      </p:sp>
      <p:sp>
        <p:nvSpPr>
          <p:cNvPr id="8" name="TextBox 7"/>
          <p:cNvSpPr txBox="1">
            <a:spLocks noChangeArrowheads="1"/>
          </p:cNvSpPr>
          <p:nvPr/>
        </p:nvSpPr>
        <p:spPr bwMode="auto">
          <a:xfrm rot="698869">
            <a:off x="3111500" y="4822825"/>
            <a:ext cx="1419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7030A0"/>
                </a:solidFill>
                <a:latin typeface="Arial" panose="020B0604020202020204" pitchFamily="34" charset="0"/>
              </a:rPr>
              <a:t>Myth</a:t>
            </a:r>
          </a:p>
        </p:txBody>
      </p:sp>
      <p:sp>
        <p:nvSpPr>
          <p:cNvPr id="9" name="TextBox 8"/>
          <p:cNvSpPr txBox="1">
            <a:spLocks noChangeArrowheads="1"/>
          </p:cNvSpPr>
          <p:nvPr/>
        </p:nvSpPr>
        <p:spPr bwMode="auto">
          <a:xfrm rot="574870">
            <a:off x="4287838" y="1673225"/>
            <a:ext cx="3292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F0"/>
                </a:solidFill>
                <a:latin typeface="Arial" panose="020B0604020202020204" pitchFamily="34" charset="0"/>
              </a:rPr>
              <a:t>Landscape</a:t>
            </a:r>
          </a:p>
        </p:txBody>
      </p:sp>
      <p:sp>
        <p:nvSpPr>
          <p:cNvPr id="10" name="TextBox 9"/>
          <p:cNvSpPr txBox="1">
            <a:spLocks noChangeArrowheads="1"/>
          </p:cNvSpPr>
          <p:nvPr/>
        </p:nvSpPr>
        <p:spPr bwMode="auto">
          <a:xfrm rot="445672">
            <a:off x="3590925" y="2870200"/>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2060"/>
                </a:solidFill>
                <a:latin typeface="Arial" panose="020B0604020202020204" pitchFamily="34" charset="0"/>
              </a:rPr>
              <a:t>Seascape</a:t>
            </a:r>
          </a:p>
        </p:txBody>
      </p:sp>
      <p:sp>
        <p:nvSpPr>
          <p:cNvPr id="11" name="TextBox 10"/>
          <p:cNvSpPr txBox="1">
            <a:spLocks noChangeArrowheads="1"/>
          </p:cNvSpPr>
          <p:nvPr/>
        </p:nvSpPr>
        <p:spPr bwMode="auto">
          <a:xfrm>
            <a:off x="4333875" y="3744913"/>
            <a:ext cx="2981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50"/>
                </a:solidFill>
                <a:latin typeface="Arial" panose="020B0604020202020204" pitchFamily="34" charset="0"/>
              </a:rPr>
              <a:t>Figures</a:t>
            </a:r>
          </a:p>
        </p:txBody>
      </p:sp>
      <p:sp>
        <p:nvSpPr>
          <p:cNvPr id="12" name="TextBox 11"/>
          <p:cNvSpPr txBox="1">
            <a:spLocks noChangeArrowheads="1"/>
          </p:cNvSpPr>
          <p:nvPr/>
        </p:nvSpPr>
        <p:spPr bwMode="auto">
          <a:xfrm rot="1331066">
            <a:off x="654050" y="4532313"/>
            <a:ext cx="1885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C00000"/>
                </a:solidFill>
                <a:latin typeface="Arial" panose="020B0604020202020204" pitchFamily="34" charset="0"/>
              </a:rPr>
              <a:t>Nature</a:t>
            </a:r>
          </a:p>
        </p:txBody>
      </p:sp>
      <p:sp>
        <p:nvSpPr>
          <p:cNvPr id="13" name="TextBox 12"/>
          <p:cNvSpPr txBox="1">
            <a:spLocks noChangeArrowheads="1"/>
          </p:cNvSpPr>
          <p:nvPr/>
        </p:nvSpPr>
        <p:spPr bwMode="auto">
          <a:xfrm>
            <a:off x="5418138" y="2498725"/>
            <a:ext cx="3497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50"/>
                </a:solidFill>
                <a:latin typeface="Arial" panose="020B0604020202020204" pitchFamily="34" charset="0"/>
              </a:rPr>
              <a:t>CITYSCAPE</a:t>
            </a:r>
          </a:p>
        </p:txBody>
      </p:sp>
      <p:sp>
        <p:nvSpPr>
          <p:cNvPr id="14" name="TextBox 13"/>
          <p:cNvSpPr txBox="1">
            <a:spLocks noChangeArrowheads="1"/>
          </p:cNvSpPr>
          <p:nvPr/>
        </p:nvSpPr>
        <p:spPr bwMode="auto">
          <a:xfrm rot="-819644">
            <a:off x="5776913" y="4030663"/>
            <a:ext cx="2981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FF0000"/>
                </a:solidFill>
                <a:latin typeface="Arial" panose="020B0604020202020204" pitchFamily="34" charset="0"/>
              </a:rPr>
              <a:t>Mythology</a:t>
            </a:r>
          </a:p>
        </p:txBody>
      </p:sp>
      <p:sp>
        <p:nvSpPr>
          <p:cNvPr id="16" name="TextBox 15"/>
          <p:cNvSpPr txBox="1">
            <a:spLocks noChangeArrowheads="1"/>
          </p:cNvSpPr>
          <p:nvPr/>
        </p:nvSpPr>
        <p:spPr bwMode="auto">
          <a:xfrm>
            <a:off x="4856163" y="5176838"/>
            <a:ext cx="2154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50"/>
                </a:solidFill>
                <a:latin typeface="Arial" panose="020B0604020202020204" pitchFamily="34" charset="0"/>
              </a:rPr>
              <a:t>Dreams</a:t>
            </a:r>
          </a:p>
        </p:txBody>
      </p:sp>
      <p:sp>
        <p:nvSpPr>
          <p:cNvPr id="17" name="TextBox 16"/>
          <p:cNvSpPr txBox="1">
            <a:spLocks noChangeArrowheads="1"/>
          </p:cNvSpPr>
          <p:nvPr/>
        </p:nvSpPr>
        <p:spPr bwMode="auto">
          <a:xfrm>
            <a:off x="1874838" y="5672138"/>
            <a:ext cx="33829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FFC000"/>
                </a:solidFill>
                <a:latin typeface="Arial" panose="020B0604020202020204" pitchFamily="34" charset="0"/>
              </a:rPr>
              <a:t>FANTASIES</a:t>
            </a:r>
          </a:p>
        </p:txBody>
      </p:sp>
    </p:spTree>
    <p:extLst>
      <p:ext uri="{BB962C8B-B14F-4D97-AF65-F5344CB8AC3E}">
        <p14:creationId xmlns:p14="http://schemas.microsoft.com/office/powerpoint/2010/main" val="1069199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580">
                                          <p:stCondLst>
                                            <p:cond delay="0"/>
                                          </p:stCondLst>
                                        </p:cTn>
                                        <p:tgtEl>
                                          <p:spTgt spid="9"/>
                                        </p:tgtEl>
                                      </p:cBhvr>
                                    </p:animEffect>
                                    <p:anim calcmode="lin" valueType="num">
                                      <p:cBhvr>
                                        <p:cTn id="8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gtEl>
                                      </p:cBhvr>
                                      <p:to x="100000" y="60000"/>
                                    </p:animScale>
                                    <p:animScale>
                                      <p:cBhvr>
                                        <p:cTn id="86" dur="166" decel="50000">
                                          <p:stCondLst>
                                            <p:cond delay="676"/>
                                          </p:stCondLst>
                                        </p:cTn>
                                        <p:tgtEl>
                                          <p:spTgt spid="9"/>
                                        </p:tgtEl>
                                      </p:cBhvr>
                                      <p:to x="100000" y="100000"/>
                                    </p:animScale>
                                    <p:animScale>
                                      <p:cBhvr>
                                        <p:cTn id="87" dur="26">
                                          <p:stCondLst>
                                            <p:cond delay="1312"/>
                                          </p:stCondLst>
                                        </p:cTn>
                                        <p:tgtEl>
                                          <p:spTgt spid="9"/>
                                        </p:tgtEl>
                                      </p:cBhvr>
                                      <p:to x="100000" y="80000"/>
                                    </p:animScale>
                                    <p:animScale>
                                      <p:cBhvr>
                                        <p:cTn id="88" dur="166" decel="50000">
                                          <p:stCondLst>
                                            <p:cond delay="1338"/>
                                          </p:stCondLst>
                                        </p:cTn>
                                        <p:tgtEl>
                                          <p:spTgt spid="9"/>
                                        </p:tgtEl>
                                      </p:cBhvr>
                                      <p:to x="100000" y="100000"/>
                                    </p:animScale>
                                    <p:animScale>
                                      <p:cBhvr>
                                        <p:cTn id="89" dur="26">
                                          <p:stCondLst>
                                            <p:cond delay="1642"/>
                                          </p:stCondLst>
                                        </p:cTn>
                                        <p:tgtEl>
                                          <p:spTgt spid="9"/>
                                        </p:tgtEl>
                                      </p:cBhvr>
                                      <p:to x="100000" y="90000"/>
                                    </p:animScale>
                                    <p:animScale>
                                      <p:cBhvr>
                                        <p:cTn id="90" dur="166" decel="50000">
                                          <p:stCondLst>
                                            <p:cond delay="1668"/>
                                          </p:stCondLst>
                                        </p:cTn>
                                        <p:tgtEl>
                                          <p:spTgt spid="9"/>
                                        </p:tgtEl>
                                      </p:cBhvr>
                                      <p:to x="100000" y="100000"/>
                                    </p:animScale>
                                    <p:animScale>
                                      <p:cBhvr>
                                        <p:cTn id="91" dur="26">
                                          <p:stCondLst>
                                            <p:cond delay="1808"/>
                                          </p:stCondLst>
                                        </p:cTn>
                                        <p:tgtEl>
                                          <p:spTgt spid="9"/>
                                        </p:tgtEl>
                                      </p:cBhvr>
                                      <p:to x="100000" y="95000"/>
                                    </p:animScale>
                                    <p:animScale>
                                      <p:cBhvr>
                                        <p:cTn id="92" dur="166" decel="50000">
                                          <p:stCondLst>
                                            <p:cond delay="1834"/>
                                          </p:stCondLst>
                                        </p:cTn>
                                        <p:tgtEl>
                                          <p:spTgt spid="9"/>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down)">
                                      <p:cBhvr>
                                        <p:cTn id="97" dur="580">
                                          <p:stCondLst>
                                            <p:cond delay="0"/>
                                          </p:stCondLst>
                                        </p:cTn>
                                        <p:tgtEl>
                                          <p:spTgt spid="10"/>
                                        </p:tgtEl>
                                      </p:cBhvr>
                                    </p:animEffect>
                                    <p:anim calcmode="lin" valueType="num">
                                      <p:cBhvr>
                                        <p:cTn id="9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3" dur="26">
                                          <p:stCondLst>
                                            <p:cond delay="650"/>
                                          </p:stCondLst>
                                        </p:cTn>
                                        <p:tgtEl>
                                          <p:spTgt spid="10"/>
                                        </p:tgtEl>
                                      </p:cBhvr>
                                      <p:to x="100000" y="60000"/>
                                    </p:animScale>
                                    <p:animScale>
                                      <p:cBhvr>
                                        <p:cTn id="104" dur="166" decel="50000">
                                          <p:stCondLst>
                                            <p:cond delay="676"/>
                                          </p:stCondLst>
                                        </p:cTn>
                                        <p:tgtEl>
                                          <p:spTgt spid="10"/>
                                        </p:tgtEl>
                                      </p:cBhvr>
                                      <p:to x="100000" y="100000"/>
                                    </p:animScale>
                                    <p:animScale>
                                      <p:cBhvr>
                                        <p:cTn id="105" dur="26">
                                          <p:stCondLst>
                                            <p:cond delay="1312"/>
                                          </p:stCondLst>
                                        </p:cTn>
                                        <p:tgtEl>
                                          <p:spTgt spid="10"/>
                                        </p:tgtEl>
                                      </p:cBhvr>
                                      <p:to x="100000" y="80000"/>
                                    </p:animScale>
                                    <p:animScale>
                                      <p:cBhvr>
                                        <p:cTn id="106" dur="166" decel="50000">
                                          <p:stCondLst>
                                            <p:cond delay="1338"/>
                                          </p:stCondLst>
                                        </p:cTn>
                                        <p:tgtEl>
                                          <p:spTgt spid="10"/>
                                        </p:tgtEl>
                                      </p:cBhvr>
                                      <p:to x="100000" y="100000"/>
                                    </p:animScale>
                                    <p:animScale>
                                      <p:cBhvr>
                                        <p:cTn id="107" dur="26">
                                          <p:stCondLst>
                                            <p:cond delay="1642"/>
                                          </p:stCondLst>
                                        </p:cTn>
                                        <p:tgtEl>
                                          <p:spTgt spid="10"/>
                                        </p:tgtEl>
                                      </p:cBhvr>
                                      <p:to x="100000" y="90000"/>
                                    </p:animScale>
                                    <p:animScale>
                                      <p:cBhvr>
                                        <p:cTn id="108" dur="166" decel="50000">
                                          <p:stCondLst>
                                            <p:cond delay="1668"/>
                                          </p:stCondLst>
                                        </p:cTn>
                                        <p:tgtEl>
                                          <p:spTgt spid="10"/>
                                        </p:tgtEl>
                                      </p:cBhvr>
                                      <p:to x="100000" y="100000"/>
                                    </p:animScale>
                                    <p:animScale>
                                      <p:cBhvr>
                                        <p:cTn id="109" dur="26">
                                          <p:stCondLst>
                                            <p:cond delay="1808"/>
                                          </p:stCondLst>
                                        </p:cTn>
                                        <p:tgtEl>
                                          <p:spTgt spid="10"/>
                                        </p:tgtEl>
                                      </p:cBhvr>
                                      <p:to x="100000" y="95000"/>
                                    </p:animScale>
                                    <p:animScale>
                                      <p:cBhvr>
                                        <p:cTn id="110" dur="166" decel="50000">
                                          <p:stCondLst>
                                            <p:cond delay="1834"/>
                                          </p:stCondLst>
                                        </p:cTn>
                                        <p:tgtEl>
                                          <p:spTgt spid="10"/>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580">
                                          <p:stCondLst>
                                            <p:cond delay="0"/>
                                          </p:stCondLst>
                                        </p:cTn>
                                        <p:tgtEl>
                                          <p:spTgt spid="11"/>
                                        </p:tgtEl>
                                      </p:cBhvr>
                                    </p:animEffect>
                                    <p:anim calcmode="lin" valueType="num">
                                      <p:cBhvr>
                                        <p:cTn id="1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gtEl>
                                      </p:cBhvr>
                                      <p:to x="100000" y="60000"/>
                                    </p:animScale>
                                    <p:animScale>
                                      <p:cBhvr>
                                        <p:cTn id="122" dur="166" decel="50000">
                                          <p:stCondLst>
                                            <p:cond delay="676"/>
                                          </p:stCondLst>
                                        </p:cTn>
                                        <p:tgtEl>
                                          <p:spTgt spid="11"/>
                                        </p:tgtEl>
                                      </p:cBhvr>
                                      <p:to x="100000" y="100000"/>
                                    </p:animScale>
                                    <p:animScale>
                                      <p:cBhvr>
                                        <p:cTn id="123" dur="26">
                                          <p:stCondLst>
                                            <p:cond delay="1312"/>
                                          </p:stCondLst>
                                        </p:cTn>
                                        <p:tgtEl>
                                          <p:spTgt spid="11"/>
                                        </p:tgtEl>
                                      </p:cBhvr>
                                      <p:to x="100000" y="80000"/>
                                    </p:animScale>
                                    <p:animScale>
                                      <p:cBhvr>
                                        <p:cTn id="124" dur="166" decel="50000">
                                          <p:stCondLst>
                                            <p:cond delay="1338"/>
                                          </p:stCondLst>
                                        </p:cTn>
                                        <p:tgtEl>
                                          <p:spTgt spid="11"/>
                                        </p:tgtEl>
                                      </p:cBhvr>
                                      <p:to x="100000" y="100000"/>
                                    </p:animScale>
                                    <p:animScale>
                                      <p:cBhvr>
                                        <p:cTn id="125" dur="26">
                                          <p:stCondLst>
                                            <p:cond delay="1642"/>
                                          </p:stCondLst>
                                        </p:cTn>
                                        <p:tgtEl>
                                          <p:spTgt spid="11"/>
                                        </p:tgtEl>
                                      </p:cBhvr>
                                      <p:to x="100000" y="90000"/>
                                    </p:animScale>
                                    <p:animScale>
                                      <p:cBhvr>
                                        <p:cTn id="126" dur="166" decel="50000">
                                          <p:stCondLst>
                                            <p:cond delay="1668"/>
                                          </p:stCondLst>
                                        </p:cTn>
                                        <p:tgtEl>
                                          <p:spTgt spid="11"/>
                                        </p:tgtEl>
                                      </p:cBhvr>
                                      <p:to x="100000" y="100000"/>
                                    </p:animScale>
                                    <p:animScale>
                                      <p:cBhvr>
                                        <p:cTn id="127" dur="26">
                                          <p:stCondLst>
                                            <p:cond delay="1808"/>
                                          </p:stCondLst>
                                        </p:cTn>
                                        <p:tgtEl>
                                          <p:spTgt spid="11"/>
                                        </p:tgtEl>
                                      </p:cBhvr>
                                      <p:to x="100000" y="95000"/>
                                    </p:animScale>
                                    <p:animScale>
                                      <p:cBhvr>
                                        <p:cTn id="128" dur="166" decel="50000">
                                          <p:stCondLst>
                                            <p:cond delay="1834"/>
                                          </p:stCondLst>
                                        </p:cTn>
                                        <p:tgtEl>
                                          <p:spTgt spid="11"/>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wipe(down)">
                                      <p:cBhvr>
                                        <p:cTn id="133" dur="580">
                                          <p:stCondLst>
                                            <p:cond delay="0"/>
                                          </p:stCondLst>
                                        </p:cTn>
                                        <p:tgtEl>
                                          <p:spTgt spid="12"/>
                                        </p:tgtEl>
                                      </p:cBhvr>
                                    </p:animEffect>
                                    <p:anim calcmode="lin" valueType="num">
                                      <p:cBhvr>
                                        <p:cTn id="13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9" dur="26">
                                          <p:stCondLst>
                                            <p:cond delay="650"/>
                                          </p:stCondLst>
                                        </p:cTn>
                                        <p:tgtEl>
                                          <p:spTgt spid="12"/>
                                        </p:tgtEl>
                                      </p:cBhvr>
                                      <p:to x="100000" y="60000"/>
                                    </p:animScale>
                                    <p:animScale>
                                      <p:cBhvr>
                                        <p:cTn id="140" dur="166" decel="50000">
                                          <p:stCondLst>
                                            <p:cond delay="676"/>
                                          </p:stCondLst>
                                        </p:cTn>
                                        <p:tgtEl>
                                          <p:spTgt spid="12"/>
                                        </p:tgtEl>
                                      </p:cBhvr>
                                      <p:to x="100000" y="100000"/>
                                    </p:animScale>
                                    <p:animScale>
                                      <p:cBhvr>
                                        <p:cTn id="141" dur="26">
                                          <p:stCondLst>
                                            <p:cond delay="1312"/>
                                          </p:stCondLst>
                                        </p:cTn>
                                        <p:tgtEl>
                                          <p:spTgt spid="12"/>
                                        </p:tgtEl>
                                      </p:cBhvr>
                                      <p:to x="100000" y="80000"/>
                                    </p:animScale>
                                    <p:animScale>
                                      <p:cBhvr>
                                        <p:cTn id="142" dur="166" decel="50000">
                                          <p:stCondLst>
                                            <p:cond delay="1338"/>
                                          </p:stCondLst>
                                        </p:cTn>
                                        <p:tgtEl>
                                          <p:spTgt spid="12"/>
                                        </p:tgtEl>
                                      </p:cBhvr>
                                      <p:to x="100000" y="100000"/>
                                    </p:animScale>
                                    <p:animScale>
                                      <p:cBhvr>
                                        <p:cTn id="143" dur="26">
                                          <p:stCondLst>
                                            <p:cond delay="1642"/>
                                          </p:stCondLst>
                                        </p:cTn>
                                        <p:tgtEl>
                                          <p:spTgt spid="12"/>
                                        </p:tgtEl>
                                      </p:cBhvr>
                                      <p:to x="100000" y="90000"/>
                                    </p:animScale>
                                    <p:animScale>
                                      <p:cBhvr>
                                        <p:cTn id="144" dur="166" decel="50000">
                                          <p:stCondLst>
                                            <p:cond delay="1668"/>
                                          </p:stCondLst>
                                        </p:cTn>
                                        <p:tgtEl>
                                          <p:spTgt spid="12"/>
                                        </p:tgtEl>
                                      </p:cBhvr>
                                      <p:to x="100000" y="100000"/>
                                    </p:animScale>
                                    <p:animScale>
                                      <p:cBhvr>
                                        <p:cTn id="145" dur="26">
                                          <p:stCondLst>
                                            <p:cond delay="1808"/>
                                          </p:stCondLst>
                                        </p:cTn>
                                        <p:tgtEl>
                                          <p:spTgt spid="12"/>
                                        </p:tgtEl>
                                      </p:cBhvr>
                                      <p:to x="100000" y="95000"/>
                                    </p:animScale>
                                    <p:animScale>
                                      <p:cBhvr>
                                        <p:cTn id="146" dur="166" decel="50000">
                                          <p:stCondLst>
                                            <p:cond delay="1834"/>
                                          </p:stCondLst>
                                        </p:cTn>
                                        <p:tgtEl>
                                          <p:spTgt spid="12"/>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visible"/>
                                      </p:to>
                                    </p:set>
                                    <p:animEffect transition="in" filter="wipe(down)">
                                      <p:cBhvr>
                                        <p:cTn id="151" dur="580">
                                          <p:stCondLst>
                                            <p:cond delay="0"/>
                                          </p:stCondLst>
                                        </p:cTn>
                                        <p:tgtEl>
                                          <p:spTgt spid="13"/>
                                        </p:tgtEl>
                                      </p:cBhvr>
                                    </p:animEffect>
                                    <p:anim calcmode="lin" valueType="num">
                                      <p:cBhvr>
                                        <p:cTn id="15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7" dur="26">
                                          <p:stCondLst>
                                            <p:cond delay="650"/>
                                          </p:stCondLst>
                                        </p:cTn>
                                        <p:tgtEl>
                                          <p:spTgt spid="13"/>
                                        </p:tgtEl>
                                      </p:cBhvr>
                                      <p:to x="100000" y="60000"/>
                                    </p:animScale>
                                    <p:animScale>
                                      <p:cBhvr>
                                        <p:cTn id="158" dur="166" decel="50000">
                                          <p:stCondLst>
                                            <p:cond delay="676"/>
                                          </p:stCondLst>
                                        </p:cTn>
                                        <p:tgtEl>
                                          <p:spTgt spid="13"/>
                                        </p:tgtEl>
                                      </p:cBhvr>
                                      <p:to x="100000" y="100000"/>
                                    </p:animScale>
                                    <p:animScale>
                                      <p:cBhvr>
                                        <p:cTn id="159" dur="26">
                                          <p:stCondLst>
                                            <p:cond delay="1312"/>
                                          </p:stCondLst>
                                        </p:cTn>
                                        <p:tgtEl>
                                          <p:spTgt spid="13"/>
                                        </p:tgtEl>
                                      </p:cBhvr>
                                      <p:to x="100000" y="80000"/>
                                    </p:animScale>
                                    <p:animScale>
                                      <p:cBhvr>
                                        <p:cTn id="160" dur="166" decel="50000">
                                          <p:stCondLst>
                                            <p:cond delay="1338"/>
                                          </p:stCondLst>
                                        </p:cTn>
                                        <p:tgtEl>
                                          <p:spTgt spid="13"/>
                                        </p:tgtEl>
                                      </p:cBhvr>
                                      <p:to x="100000" y="100000"/>
                                    </p:animScale>
                                    <p:animScale>
                                      <p:cBhvr>
                                        <p:cTn id="161" dur="26">
                                          <p:stCondLst>
                                            <p:cond delay="1642"/>
                                          </p:stCondLst>
                                        </p:cTn>
                                        <p:tgtEl>
                                          <p:spTgt spid="13"/>
                                        </p:tgtEl>
                                      </p:cBhvr>
                                      <p:to x="100000" y="90000"/>
                                    </p:animScale>
                                    <p:animScale>
                                      <p:cBhvr>
                                        <p:cTn id="162" dur="166" decel="50000">
                                          <p:stCondLst>
                                            <p:cond delay="1668"/>
                                          </p:stCondLst>
                                        </p:cTn>
                                        <p:tgtEl>
                                          <p:spTgt spid="13"/>
                                        </p:tgtEl>
                                      </p:cBhvr>
                                      <p:to x="100000" y="100000"/>
                                    </p:animScale>
                                    <p:animScale>
                                      <p:cBhvr>
                                        <p:cTn id="163" dur="26">
                                          <p:stCondLst>
                                            <p:cond delay="1808"/>
                                          </p:stCondLst>
                                        </p:cTn>
                                        <p:tgtEl>
                                          <p:spTgt spid="13"/>
                                        </p:tgtEl>
                                      </p:cBhvr>
                                      <p:to x="100000" y="95000"/>
                                    </p:animScale>
                                    <p:animScale>
                                      <p:cBhvr>
                                        <p:cTn id="164" dur="166" decel="50000">
                                          <p:stCondLst>
                                            <p:cond delay="1834"/>
                                          </p:stCondLst>
                                        </p:cTn>
                                        <p:tgtEl>
                                          <p:spTgt spid="13"/>
                                        </p:tgtEl>
                                      </p:cBhvr>
                                      <p:to x="100000" y="100000"/>
                                    </p:animScale>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wipe(down)">
                                      <p:cBhvr>
                                        <p:cTn id="169" dur="580">
                                          <p:stCondLst>
                                            <p:cond delay="0"/>
                                          </p:stCondLst>
                                        </p:cTn>
                                        <p:tgtEl>
                                          <p:spTgt spid="14"/>
                                        </p:tgtEl>
                                      </p:cBhvr>
                                    </p:animEffect>
                                    <p:anim calcmode="lin" valueType="num">
                                      <p:cBhvr>
                                        <p:cTn id="17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5" dur="26">
                                          <p:stCondLst>
                                            <p:cond delay="650"/>
                                          </p:stCondLst>
                                        </p:cTn>
                                        <p:tgtEl>
                                          <p:spTgt spid="14"/>
                                        </p:tgtEl>
                                      </p:cBhvr>
                                      <p:to x="100000" y="60000"/>
                                    </p:animScale>
                                    <p:animScale>
                                      <p:cBhvr>
                                        <p:cTn id="176" dur="166" decel="50000">
                                          <p:stCondLst>
                                            <p:cond delay="676"/>
                                          </p:stCondLst>
                                        </p:cTn>
                                        <p:tgtEl>
                                          <p:spTgt spid="14"/>
                                        </p:tgtEl>
                                      </p:cBhvr>
                                      <p:to x="100000" y="100000"/>
                                    </p:animScale>
                                    <p:animScale>
                                      <p:cBhvr>
                                        <p:cTn id="177" dur="26">
                                          <p:stCondLst>
                                            <p:cond delay="1312"/>
                                          </p:stCondLst>
                                        </p:cTn>
                                        <p:tgtEl>
                                          <p:spTgt spid="14"/>
                                        </p:tgtEl>
                                      </p:cBhvr>
                                      <p:to x="100000" y="80000"/>
                                    </p:animScale>
                                    <p:animScale>
                                      <p:cBhvr>
                                        <p:cTn id="178" dur="166" decel="50000">
                                          <p:stCondLst>
                                            <p:cond delay="1338"/>
                                          </p:stCondLst>
                                        </p:cTn>
                                        <p:tgtEl>
                                          <p:spTgt spid="14"/>
                                        </p:tgtEl>
                                      </p:cBhvr>
                                      <p:to x="100000" y="100000"/>
                                    </p:animScale>
                                    <p:animScale>
                                      <p:cBhvr>
                                        <p:cTn id="179" dur="26">
                                          <p:stCondLst>
                                            <p:cond delay="1642"/>
                                          </p:stCondLst>
                                        </p:cTn>
                                        <p:tgtEl>
                                          <p:spTgt spid="14"/>
                                        </p:tgtEl>
                                      </p:cBhvr>
                                      <p:to x="100000" y="90000"/>
                                    </p:animScale>
                                    <p:animScale>
                                      <p:cBhvr>
                                        <p:cTn id="180" dur="166" decel="50000">
                                          <p:stCondLst>
                                            <p:cond delay="1668"/>
                                          </p:stCondLst>
                                        </p:cTn>
                                        <p:tgtEl>
                                          <p:spTgt spid="14"/>
                                        </p:tgtEl>
                                      </p:cBhvr>
                                      <p:to x="100000" y="100000"/>
                                    </p:animScale>
                                    <p:animScale>
                                      <p:cBhvr>
                                        <p:cTn id="181" dur="26">
                                          <p:stCondLst>
                                            <p:cond delay="1808"/>
                                          </p:stCondLst>
                                        </p:cTn>
                                        <p:tgtEl>
                                          <p:spTgt spid="14"/>
                                        </p:tgtEl>
                                      </p:cBhvr>
                                      <p:to x="100000" y="95000"/>
                                    </p:animScale>
                                    <p:animScale>
                                      <p:cBhvr>
                                        <p:cTn id="182" dur="166" decel="50000">
                                          <p:stCondLst>
                                            <p:cond delay="1834"/>
                                          </p:stCondLst>
                                        </p:cTn>
                                        <p:tgtEl>
                                          <p:spTgt spid="14"/>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ntr" presetSubtype="0" fill="hold" grpId="0" nodeType="clickEffect">
                                  <p:stCondLst>
                                    <p:cond delay="0"/>
                                  </p:stCondLst>
                                  <p:childTnLst>
                                    <p:set>
                                      <p:cBhvr>
                                        <p:cTn id="204" dur="1" fill="hold">
                                          <p:stCondLst>
                                            <p:cond delay="0"/>
                                          </p:stCondLst>
                                        </p:cTn>
                                        <p:tgtEl>
                                          <p:spTgt spid="17"/>
                                        </p:tgtEl>
                                        <p:attrNameLst>
                                          <p:attrName>style.visibility</p:attrName>
                                        </p:attrNameLst>
                                      </p:cBhvr>
                                      <p:to>
                                        <p:strVal val="visible"/>
                                      </p:to>
                                    </p:set>
                                    <p:animEffect transition="in" filter="wipe(down)">
                                      <p:cBhvr>
                                        <p:cTn id="205" dur="580">
                                          <p:stCondLst>
                                            <p:cond delay="0"/>
                                          </p:stCondLst>
                                        </p:cTn>
                                        <p:tgtEl>
                                          <p:spTgt spid="17"/>
                                        </p:tgtEl>
                                      </p:cBhvr>
                                    </p:animEffect>
                                    <p:anim calcmode="lin" valueType="num">
                                      <p:cBhvr>
                                        <p:cTn id="20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11" dur="26">
                                          <p:stCondLst>
                                            <p:cond delay="650"/>
                                          </p:stCondLst>
                                        </p:cTn>
                                        <p:tgtEl>
                                          <p:spTgt spid="17"/>
                                        </p:tgtEl>
                                      </p:cBhvr>
                                      <p:to x="100000" y="60000"/>
                                    </p:animScale>
                                    <p:animScale>
                                      <p:cBhvr>
                                        <p:cTn id="212" dur="166" decel="50000">
                                          <p:stCondLst>
                                            <p:cond delay="676"/>
                                          </p:stCondLst>
                                        </p:cTn>
                                        <p:tgtEl>
                                          <p:spTgt spid="17"/>
                                        </p:tgtEl>
                                      </p:cBhvr>
                                      <p:to x="100000" y="100000"/>
                                    </p:animScale>
                                    <p:animScale>
                                      <p:cBhvr>
                                        <p:cTn id="213" dur="26">
                                          <p:stCondLst>
                                            <p:cond delay="1312"/>
                                          </p:stCondLst>
                                        </p:cTn>
                                        <p:tgtEl>
                                          <p:spTgt spid="17"/>
                                        </p:tgtEl>
                                      </p:cBhvr>
                                      <p:to x="100000" y="80000"/>
                                    </p:animScale>
                                    <p:animScale>
                                      <p:cBhvr>
                                        <p:cTn id="214" dur="166" decel="50000">
                                          <p:stCondLst>
                                            <p:cond delay="1338"/>
                                          </p:stCondLst>
                                        </p:cTn>
                                        <p:tgtEl>
                                          <p:spTgt spid="17"/>
                                        </p:tgtEl>
                                      </p:cBhvr>
                                      <p:to x="100000" y="100000"/>
                                    </p:animScale>
                                    <p:animScale>
                                      <p:cBhvr>
                                        <p:cTn id="215" dur="26">
                                          <p:stCondLst>
                                            <p:cond delay="1642"/>
                                          </p:stCondLst>
                                        </p:cTn>
                                        <p:tgtEl>
                                          <p:spTgt spid="17"/>
                                        </p:tgtEl>
                                      </p:cBhvr>
                                      <p:to x="100000" y="90000"/>
                                    </p:animScale>
                                    <p:animScale>
                                      <p:cBhvr>
                                        <p:cTn id="216" dur="166" decel="50000">
                                          <p:stCondLst>
                                            <p:cond delay="1668"/>
                                          </p:stCondLst>
                                        </p:cTn>
                                        <p:tgtEl>
                                          <p:spTgt spid="17"/>
                                        </p:tgtEl>
                                      </p:cBhvr>
                                      <p:to x="100000" y="100000"/>
                                    </p:animScale>
                                    <p:animScale>
                                      <p:cBhvr>
                                        <p:cTn id="217" dur="26">
                                          <p:stCondLst>
                                            <p:cond delay="1808"/>
                                          </p:stCondLst>
                                        </p:cTn>
                                        <p:tgtEl>
                                          <p:spTgt spid="17"/>
                                        </p:tgtEl>
                                      </p:cBhvr>
                                      <p:to x="100000" y="95000"/>
                                    </p:animScale>
                                    <p:animScale>
                                      <p:cBhvr>
                                        <p:cTn id="218"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P spid="13" grpId="0"/>
      <p:bldP spid="14"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74638"/>
            <a:ext cx="8458200" cy="1143000"/>
          </a:xfrm>
        </p:spPr>
        <p:txBody>
          <a:bodyPr/>
          <a:lstStyle/>
          <a:p>
            <a:r>
              <a:rPr lang="en-US" altLang="en-US" b="1" smtClean="0">
                <a:solidFill>
                  <a:srgbClr val="FF0000"/>
                </a:solidFill>
              </a:rPr>
              <a:t>CONTENT IN ART</a:t>
            </a:r>
          </a:p>
        </p:txBody>
      </p:sp>
      <p:sp>
        <p:nvSpPr>
          <p:cNvPr id="7" name="TextBox 6"/>
          <p:cNvSpPr txBox="1">
            <a:spLocks noChangeArrowheads="1"/>
          </p:cNvSpPr>
          <p:nvPr/>
        </p:nvSpPr>
        <p:spPr bwMode="auto">
          <a:xfrm>
            <a:off x="635000" y="1189038"/>
            <a:ext cx="4841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F0"/>
                </a:solidFill>
                <a:latin typeface="Arial" panose="020B0604020202020204" pitchFamily="34" charset="0"/>
              </a:rPr>
              <a:t>Levels of meaning</a:t>
            </a:r>
          </a:p>
        </p:txBody>
      </p:sp>
      <p:sp>
        <p:nvSpPr>
          <p:cNvPr id="8" name="TextBox 7"/>
          <p:cNvSpPr txBox="1">
            <a:spLocks noChangeArrowheads="1"/>
          </p:cNvSpPr>
          <p:nvPr/>
        </p:nvSpPr>
        <p:spPr bwMode="auto">
          <a:xfrm rot="698869">
            <a:off x="1684338" y="2536825"/>
            <a:ext cx="2741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7030A0"/>
                </a:solidFill>
                <a:latin typeface="Arial" panose="020B0604020202020204" pitchFamily="34" charset="0"/>
              </a:rPr>
              <a:t>FACTUAL</a:t>
            </a:r>
          </a:p>
        </p:txBody>
      </p:sp>
      <p:sp>
        <p:nvSpPr>
          <p:cNvPr id="10" name="TextBox 9"/>
          <p:cNvSpPr txBox="1">
            <a:spLocks noChangeArrowheads="1"/>
          </p:cNvSpPr>
          <p:nvPr/>
        </p:nvSpPr>
        <p:spPr bwMode="auto">
          <a:xfrm rot="445672">
            <a:off x="1119188" y="4237038"/>
            <a:ext cx="4338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2060"/>
                </a:solidFill>
                <a:latin typeface="Arial" panose="020B0604020202020204" pitchFamily="34" charset="0"/>
              </a:rPr>
              <a:t>CONVENTIONAL</a:t>
            </a:r>
          </a:p>
        </p:txBody>
      </p:sp>
      <p:sp>
        <p:nvSpPr>
          <p:cNvPr id="14" name="TextBox 13"/>
          <p:cNvSpPr txBox="1">
            <a:spLocks noChangeArrowheads="1"/>
          </p:cNvSpPr>
          <p:nvPr/>
        </p:nvSpPr>
        <p:spPr bwMode="auto">
          <a:xfrm rot="-819644">
            <a:off x="4721225" y="3205163"/>
            <a:ext cx="3424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FF0000"/>
                </a:solidFill>
                <a:latin typeface="Arial" panose="020B0604020202020204" pitchFamily="34" charset="0"/>
              </a:rPr>
              <a:t>SUBJECTIVE</a:t>
            </a:r>
          </a:p>
        </p:txBody>
      </p:sp>
    </p:spTree>
    <p:extLst>
      <p:ext uri="{BB962C8B-B14F-4D97-AF65-F5344CB8AC3E}">
        <p14:creationId xmlns:p14="http://schemas.microsoft.com/office/powerpoint/2010/main" val="9223209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38"/>
            <a:ext cx="8458200" cy="1143000"/>
          </a:xfrm>
        </p:spPr>
        <p:txBody>
          <a:bodyPr/>
          <a:lstStyle/>
          <a:p>
            <a:r>
              <a:rPr lang="en-US" altLang="en-US" b="1" smtClean="0">
                <a:solidFill>
                  <a:srgbClr val="FF0000"/>
                </a:solidFill>
              </a:rPr>
              <a:t>CONTENT IN ART</a:t>
            </a:r>
          </a:p>
        </p:txBody>
      </p:sp>
      <p:sp>
        <p:nvSpPr>
          <p:cNvPr id="7" name="TextBox 6"/>
          <p:cNvSpPr txBox="1">
            <a:spLocks noChangeArrowheads="1"/>
          </p:cNvSpPr>
          <p:nvPr/>
        </p:nvSpPr>
        <p:spPr bwMode="auto">
          <a:xfrm>
            <a:off x="635000" y="1189038"/>
            <a:ext cx="4841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F0"/>
                </a:solidFill>
                <a:latin typeface="Arial" panose="020B0604020202020204" pitchFamily="34" charset="0"/>
              </a:rPr>
              <a:t>Levels of meaning</a:t>
            </a:r>
          </a:p>
        </p:txBody>
      </p:sp>
      <p:sp>
        <p:nvSpPr>
          <p:cNvPr id="8" name="TextBox 7"/>
          <p:cNvSpPr txBox="1">
            <a:spLocks noChangeArrowheads="1"/>
          </p:cNvSpPr>
          <p:nvPr/>
        </p:nvSpPr>
        <p:spPr bwMode="auto">
          <a:xfrm>
            <a:off x="647700" y="2133600"/>
            <a:ext cx="812958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3200" b="1" u="sng">
                <a:solidFill>
                  <a:srgbClr val="7030A0"/>
                </a:solidFill>
                <a:latin typeface="Arial" panose="020B0604020202020204" pitchFamily="34" charset="0"/>
              </a:rPr>
              <a:t>Factual</a:t>
            </a:r>
            <a:r>
              <a:rPr lang="en-US" altLang="en-US" sz="3200" b="1">
                <a:solidFill>
                  <a:srgbClr val="7030A0"/>
                </a:solidFill>
                <a:latin typeface="Arial" panose="020B0604020202020204" pitchFamily="34" charset="0"/>
              </a:rPr>
              <a:t> pertains to the most rudimentary level of meaning for it may be extracted from the identifiable or recognizable forms in the artwork and understanding how these elements relate to one another. </a:t>
            </a:r>
          </a:p>
        </p:txBody>
      </p:sp>
    </p:spTree>
    <p:extLst>
      <p:ext uri="{BB962C8B-B14F-4D97-AF65-F5344CB8AC3E}">
        <p14:creationId xmlns:p14="http://schemas.microsoft.com/office/powerpoint/2010/main" val="644922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458200" cy="1143000"/>
          </a:xfrm>
        </p:spPr>
        <p:txBody>
          <a:bodyPr/>
          <a:lstStyle/>
          <a:p>
            <a:r>
              <a:rPr lang="en-US" altLang="en-US" b="1" smtClean="0">
                <a:solidFill>
                  <a:srgbClr val="FF0000"/>
                </a:solidFill>
              </a:rPr>
              <a:t>CONTENT IN ART</a:t>
            </a:r>
          </a:p>
        </p:txBody>
      </p:sp>
      <p:sp>
        <p:nvSpPr>
          <p:cNvPr id="7" name="TextBox 6"/>
          <p:cNvSpPr txBox="1">
            <a:spLocks noChangeArrowheads="1"/>
          </p:cNvSpPr>
          <p:nvPr/>
        </p:nvSpPr>
        <p:spPr bwMode="auto">
          <a:xfrm>
            <a:off x="635000" y="1189038"/>
            <a:ext cx="4841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F0"/>
                </a:solidFill>
                <a:latin typeface="Arial" panose="020B0604020202020204" pitchFamily="34" charset="0"/>
              </a:rPr>
              <a:t>Levels of meaning</a:t>
            </a:r>
          </a:p>
        </p:txBody>
      </p:sp>
      <p:sp>
        <p:nvSpPr>
          <p:cNvPr id="10" name="TextBox 9"/>
          <p:cNvSpPr txBox="1">
            <a:spLocks noChangeArrowheads="1"/>
          </p:cNvSpPr>
          <p:nvPr/>
        </p:nvSpPr>
        <p:spPr bwMode="auto">
          <a:xfrm>
            <a:off x="304800" y="1928813"/>
            <a:ext cx="8305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3200" b="1" u="sng">
                <a:solidFill>
                  <a:srgbClr val="002060"/>
                </a:solidFill>
                <a:latin typeface="Arial" panose="020B0604020202020204" pitchFamily="34" charset="0"/>
              </a:rPr>
              <a:t>Conventional</a:t>
            </a:r>
            <a:r>
              <a:rPr lang="en-US" altLang="en-US" sz="3200" b="1">
                <a:solidFill>
                  <a:srgbClr val="002060"/>
                </a:solidFill>
                <a:latin typeface="Arial" panose="020B0604020202020204" pitchFamily="34" charset="0"/>
              </a:rPr>
              <a:t> meaning, on the other hand, pertains to the acknowledged interpretation of the artwork using motifs, signs, symbols and other cyphers as bases of its meaning. These conventions are established through time, strengthened by recurrent use and wide acceptance by its viewers or audience and scholars who study then.</a:t>
            </a:r>
          </a:p>
        </p:txBody>
      </p:sp>
    </p:spTree>
    <p:extLst>
      <p:ext uri="{BB962C8B-B14F-4D97-AF65-F5344CB8AC3E}">
        <p14:creationId xmlns:p14="http://schemas.microsoft.com/office/powerpoint/2010/main" val="930296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POPULAR ART EXPRESSIONS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09600" y="1295400"/>
            <a:ext cx="3809999"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Performance Art</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990600" y="1839402"/>
            <a:ext cx="5486400" cy="2677656"/>
          </a:xfrm>
          <a:prstGeom prst="rect">
            <a:avLst/>
          </a:prstGeom>
        </p:spPr>
        <p:txBody>
          <a:bodyPr wrap="square">
            <a:spAutoFit/>
          </a:bodyPr>
          <a:lstStyle/>
          <a:p>
            <a:r>
              <a:rPr lang="en-US" sz="2800" dirty="0">
                <a:solidFill>
                  <a:srgbClr val="FF0000"/>
                </a:solidFill>
              </a:rPr>
              <a:t>Performance art is a live art and the artist’s medium is mainly the human body which he or she uses to perform, but also employs other kind of art such as visual art, props, or sound. </a:t>
            </a:r>
          </a:p>
        </p:txBody>
      </p:sp>
      <p:pic>
        <p:nvPicPr>
          <p:cNvPr id="2" name="Picture 1"/>
          <p:cNvPicPr>
            <a:picLocks noChangeAspect="1"/>
          </p:cNvPicPr>
          <p:nvPr/>
        </p:nvPicPr>
        <p:blipFill>
          <a:blip r:embed="rId3"/>
          <a:stretch>
            <a:fillRect/>
          </a:stretch>
        </p:blipFill>
        <p:spPr>
          <a:xfrm>
            <a:off x="4391890" y="4038600"/>
            <a:ext cx="3720536" cy="2551225"/>
          </a:xfrm>
          <a:prstGeom prst="rect">
            <a:avLst/>
          </a:prstGeom>
        </p:spPr>
      </p:pic>
    </p:spTree>
    <p:extLst>
      <p:ext uri="{BB962C8B-B14F-4D97-AF65-F5344CB8AC3E}">
        <p14:creationId xmlns:p14="http://schemas.microsoft.com/office/powerpoint/2010/main" val="345183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458200" cy="1143000"/>
          </a:xfrm>
        </p:spPr>
        <p:txBody>
          <a:bodyPr/>
          <a:lstStyle/>
          <a:p>
            <a:r>
              <a:rPr lang="en-US" altLang="en-US" b="1" smtClean="0">
                <a:solidFill>
                  <a:srgbClr val="FF0000"/>
                </a:solidFill>
              </a:rPr>
              <a:t>CONTENT IN ART</a:t>
            </a:r>
          </a:p>
        </p:txBody>
      </p:sp>
      <p:sp>
        <p:nvSpPr>
          <p:cNvPr id="7" name="TextBox 6"/>
          <p:cNvSpPr txBox="1">
            <a:spLocks noChangeArrowheads="1"/>
          </p:cNvSpPr>
          <p:nvPr/>
        </p:nvSpPr>
        <p:spPr bwMode="auto">
          <a:xfrm>
            <a:off x="635000" y="1189038"/>
            <a:ext cx="4841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F0"/>
                </a:solidFill>
                <a:latin typeface="Arial" panose="020B0604020202020204" pitchFamily="34" charset="0"/>
              </a:rPr>
              <a:t>Levels of meaning</a:t>
            </a:r>
          </a:p>
        </p:txBody>
      </p:sp>
      <p:sp>
        <p:nvSpPr>
          <p:cNvPr id="14" name="TextBox 13"/>
          <p:cNvSpPr txBox="1">
            <a:spLocks noChangeArrowheads="1"/>
          </p:cNvSpPr>
          <p:nvPr/>
        </p:nvSpPr>
        <p:spPr bwMode="auto">
          <a:xfrm>
            <a:off x="990600" y="2057400"/>
            <a:ext cx="70516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3200" b="1">
                <a:solidFill>
                  <a:srgbClr val="FF0000"/>
                </a:solidFill>
                <a:latin typeface="Arial" panose="020B0604020202020204" pitchFamily="34" charset="0"/>
              </a:rPr>
              <a:t>When </a:t>
            </a:r>
            <a:r>
              <a:rPr lang="en-US" altLang="en-US" sz="3200" b="1" u="sng">
                <a:solidFill>
                  <a:srgbClr val="FF0000"/>
                </a:solidFill>
                <a:latin typeface="Arial" panose="020B0604020202020204" pitchFamily="34" charset="0"/>
              </a:rPr>
              <a:t>subjectivities</a:t>
            </a:r>
            <a:r>
              <a:rPr lang="en-US" altLang="en-US" sz="3200" b="1">
                <a:solidFill>
                  <a:srgbClr val="FF0000"/>
                </a:solidFill>
                <a:latin typeface="Arial" panose="020B0604020202020204" pitchFamily="34" charset="0"/>
              </a:rPr>
              <a:t> are consulted, a variety of meaning may arise when a particular work of art is read. These meanings stem from the viewer’s or audience’s circumstances that come into play when engaging with art. </a:t>
            </a:r>
          </a:p>
        </p:txBody>
      </p:sp>
    </p:spTree>
    <p:extLst>
      <p:ext uri="{BB962C8B-B14F-4D97-AF65-F5344CB8AC3E}">
        <p14:creationId xmlns:p14="http://schemas.microsoft.com/office/powerpoint/2010/main" val="4204957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458200" cy="1143000"/>
          </a:xfrm>
        </p:spPr>
        <p:txBody>
          <a:bodyPr/>
          <a:lstStyle/>
          <a:p>
            <a:r>
              <a:rPr lang="en-US" altLang="en-US" b="1" smtClean="0">
                <a:solidFill>
                  <a:srgbClr val="FF0000"/>
                </a:solidFill>
              </a:rPr>
              <a:t>CONTENT IN ART</a:t>
            </a:r>
          </a:p>
        </p:txBody>
      </p:sp>
      <p:sp>
        <p:nvSpPr>
          <p:cNvPr id="7" name="TextBox 6"/>
          <p:cNvSpPr txBox="1">
            <a:spLocks noChangeArrowheads="1"/>
          </p:cNvSpPr>
          <p:nvPr/>
        </p:nvSpPr>
        <p:spPr bwMode="auto">
          <a:xfrm>
            <a:off x="635000" y="1189038"/>
            <a:ext cx="279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4000" b="1">
                <a:solidFill>
                  <a:srgbClr val="00B0F0"/>
                </a:solidFill>
                <a:latin typeface="Arial" panose="020B0604020202020204" pitchFamily="34" charset="0"/>
              </a:rPr>
              <a:t>Subjective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1911350"/>
            <a:ext cx="62484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628775" y="6013450"/>
            <a:ext cx="581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Palatino Linotype" panose="02040502050505030304" pitchFamily="18" charset="0"/>
              </a:defRPr>
            </a:lvl1pPr>
            <a:lvl2pPr marL="742950" indent="-285750">
              <a:spcBef>
                <a:spcPct val="20000"/>
              </a:spcBef>
              <a:buChar char="–"/>
              <a:defRPr sz="3200">
                <a:solidFill>
                  <a:schemeClr val="tx1"/>
                </a:solidFill>
                <a:latin typeface="Palatino Linotype" panose="02040502050505030304" pitchFamily="18" charset="0"/>
              </a:defRPr>
            </a:lvl2pPr>
            <a:lvl3pPr marL="1143000" indent="-228600">
              <a:spcBef>
                <a:spcPct val="20000"/>
              </a:spcBef>
              <a:buChar char="•"/>
              <a:defRPr sz="2800">
                <a:solidFill>
                  <a:schemeClr val="tx1"/>
                </a:solidFill>
                <a:latin typeface="Palatino Linotype" panose="02040502050505030304" pitchFamily="18" charset="0"/>
              </a:defRPr>
            </a:lvl3pPr>
            <a:lvl4pPr marL="1600200" indent="-228600">
              <a:spcBef>
                <a:spcPct val="20000"/>
              </a:spcBef>
              <a:buChar char="–"/>
              <a:defRPr sz="2400">
                <a:solidFill>
                  <a:schemeClr val="tx1"/>
                </a:solidFill>
                <a:latin typeface="Palatino Linotype" panose="02040502050505030304" pitchFamily="18" charset="0"/>
              </a:defRPr>
            </a:lvl4pPr>
            <a:lvl5pPr marL="2057400" indent="-228600">
              <a:spcBef>
                <a:spcPct val="20000"/>
              </a:spcBef>
              <a:buChar char="»"/>
              <a:defRPr sz="24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4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4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4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400">
                <a:solidFill>
                  <a:schemeClr val="tx1"/>
                </a:solidFill>
                <a:latin typeface="Palatino Linotype" panose="02040502050505030304" pitchFamily="18" charset="0"/>
              </a:defRPr>
            </a:lvl9pPr>
          </a:lstStyle>
          <a:p>
            <a:pPr>
              <a:spcBef>
                <a:spcPct val="0"/>
              </a:spcBef>
              <a:buFontTx/>
              <a:buNone/>
            </a:pPr>
            <a:r>
              <a:rPr lang="en-US" altLang="en-US" sz="1800">
                <a:latin typeface="Arial" panose="020B0604020202020204" pitchFamily="34" charset="0"/>
              </a:rPr>
              <a:t>“Creation of Adam” by Michelangelo at Sistine Chapel</a:t>
            </a:r>
          </a:p>
        </p:txBody>
      </p:sp>
    </p:spTree>
    <p:extLst>
      <p:ext uri="{BB962C8B-B14F-4D97-AF65-F5344CB8AC3E}">
        <p14:creationId xmlns:p14="http://schemas.microsoft.com/office/powerpoint/2010/main" val="3079756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POPULAR ART EXPRESSIONS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09600" y="1295400"/>
            <a:ext cx="3809999"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Poetry Performance</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990600" y="1839402"/>
            <a:ext cx="3124200" cy="3539430"/>
          </a:xfrm>
          <a:prstGeom prst="rect">
            <a:avLst/>
          </a:prstGeom>
        </p:spPr>
        <p:txBody>
          <a:bodyPr wrap="square">
            <a:spAutoFit/>
          </a:bodyPr>
          <a:lstStyle/>
          <a:p>
            <a:r>
              <a:rPr lang="en-US" sz="2800" dirty="0">
                <a:solidFill>
                  <a:srgbClr val="FF0000"/>
                </a:solidFill>
              </a:rPr>
              <a:t>Poetry is an art form where the artist expresses his emotions not by using paint, charcoal, or camera, but expresses them through words. </a:t>
            </a:r>
          </a:p>
        </p:txBody>
      </p:sp>
      <p:pic>
        <p:nvPicPr>
          <p:cNvPr id="2" name="Picture 1"/>
          <p:cNvPicPr>
            <a:picLocks noChangeAspect="1"/>
          </p:cNvPicPr>
          <p:nvPr/>
        </p:nvPicPr>
        <p:blipFill>
          <a:blip r:embed="rId3"/>
          <a:stretch>
            <a:fillRect/>
          </a:stretch>
        </p:blipFill>
        <p:spPr>
          <a:xfrm>
            <a:off x="5257800" y="952500"/>
            <a:ext cx="3027749" cy="4876800"/>
          </a:xfrm>
          <a:prstGeom prst="rect">
            <a:avLst/>
          </a:prstGeom>
        </p:spPr>
      </p:pic>
    </p:spTree>
    <p:extLst>
      <p:ext uri="{BB962C8B-B14F-4D97-AF65-F5344CB8AC3E}">
        <p14:creationId xmlns:p14="http://schemas.microsoft.com/office/powerpoint/2010/main" val="986798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POPULAR ART EXPRESSIONS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419100" y="911147"/>
            <a:ext cx="2819400"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Architecture</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419100" y="1441294"/>
            <a:ext cx="5524500" cy="4401205"/>
          </a:xfrm>
          <a:prstGeom prst="rect">
            <a:avLst/>
          </a:prstGeom>
        </p:spPr>
        <p:txBody>
          <a:bodyPr wrap="square">
            <a:spAutoFit/>
          </a:bodyPr>
          <a:lstStyle/>
          <a:p>
            <a:r>
              <a:rPr lang="en-US" sz="2800" dirty="0">
                <a:solidFill>
                  <a:srgbClr val="FF0000"/>
                </a:solidFill>
              </a:rPr>
              <a:t>Architecture – is the art of designing and constructing buildings and other types of structures.</a:t>
            </a:r>
          </a:p>
          <a:p>
            <a:r>
              <a:rPr lang="en-US" sz="2800" dirty="0">
                <a:solidFill>
                  <a:srgbClr val="FF0000"/>
                </a:solidFill>
              </a:rPr>
              <a:t>It is often referred to as the “mother of the arts” because it houses, serves as background for, or occurs in relation to other fields of art.</a:t>
            </a:r>
          </a:p>
          <a:p>
            <a:r>
              <a:rPr lang="en-US" sz="2800" dirty="0">
                <a:solidFill>
                  <a:srgbClr val="FF0000"/>
                </a:solidFill>
              </a:rPr>
              <a:t>Materials used include stone, concrete, brick, wood, steel, glass, and plaster. </a:t>
            </a:r>
          </a:p>
        </p:txBody>
      </p:sp>
      <p:pic>
        <p:nvPicPr>
          <p:cNvPr id="2" name="Picture 1"/>
          <p:cNvPicPr>
            <a:picLocks noChangeAspect="1"/>
          </p:cNvPicPr>
          <p:nvPr/>
        </p:nvPicPr>
        <p:blipFill>
          <a:blip r:embed="rId3"/>
          <a:stretch>
            <a:fillRect/>
          </a:stretch>
        </p:blipFill>
        <p:spPr>
          <a:xfrm>
            <a:off x="5943600" y="1172757"/>
            <a:ext cx="2743372" cy="4343605"/>
          </a:xfrm>
          <a:prstGeom prst="rect">
            <a:avLst/>
          </a:prstGeom>
        </p:spPr>
      </p:pic>
      <p:pic>
        <p:nvPicPr>
          <p:cNvPr id="4" name="Picture 3"/>
          <p:cNvPicPr>
            <a:picLocks noChangeAspect="1"/>
          </p:cNvPicPr>
          <p:nvPr/>
        </p:nvPicPr>
        <p:blipFill>
          <a:blip r:embed="rId4"/>
          <a:stretch>
            <a:fillRect/>
          </a:stretch>
        </p:blipFill>
        <p:spPr>
          <a:xfrm>
            <a:off x="4758865" y="5516362"/>
            <a:ext cx="3962743" cy="768163"/>
          </a:xfrm>
          <a:prstGeom prst="rect">
            <a:avLst/>
          </a:prstGeom>
        </p:spPr>
      </p:pic>
    </p:spTree>
    <p:extLst>
      <p:ext uri="{BB962C8B-B14F-4D97-AF65-F5344CB8AC3E}">
        <p14:creationId xmlns:p14="http://schemas.microsoft.com/office/powerpoint/2010/main" val="164768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POPULAR ART EXPRESSIONS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419100" y="923352"/>
            <a:ext cx="2819400"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Dance</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743940" y="1401756"/>
            <a:ext cx="7485660" cy="954107"/>
          </a:xfrm>
          <a:prstGeom prst="rect">
            <a:avLst/>
          </a:prstGeom>
        </p:spPr>
        <p:txBody>
          <a:bodyPr wrap="square">
            <a:spAutoFit/>
          </a:bodyPr>
          <a:lstStyle/>
          <a:p>
            <a:r>
              <a:rPr lang="en-US" sz="2800" dirty="0">
                <a:solidFill>
                  <a:srgbClr val="FF0000"/>
                </a:solidFill>
              </a:rPr>
              <a:t>Dance is series of movements that follows the rhythm of the music accompaniment.</a:t>
            </a:r>
          </a:p>
        </p:txBody>
      </p:sp>
      <p:pic>
        <p:nvPicPr>
          <p:cNvPr id="2" name="Picture 1"/>
          <p:cNvPicPr>
            <a:picLocks noChangeAspect="1"/>
          </p:cNvPicPr>
          <p:nvPr/>
        </p:nvPicPr>
        <p:blipFill>
          <a:blip r:embed="rId3"/>
          <a:stretch>
            <a:fillRect/>
          </a:stretch>
        </p:blipFill>
        <p:spPr>
          <a:xfrm>
            <a:off x="990601" y="2133600"/>
            <a:ext cx="4495800" cy="4566300"/>
          </a:xfrm>
          <a:prstGeom prst="rect">
            <a:avLst/>
          </a:prstGeom>
        </p:spPr>
      </p:pic>
      <p:pic>
        <p:nvPicPr>
          <p:cNvPr id="4" name="Picture 3"/>
          <p:cNvPicPr>
            <a:picLocks noChangeAspect="1"/>
          </p:cNvPicPr>
          <p:nvPr/>
        </p:nvPicPr>
        <p:blipFill>
          <a:blip r:embed="rId4"/>
          <a:stretch>
            <a:fillRect/>
          </a:stretch>
        </p:blipFill>
        <p:spPr>
          <a:xfrm>
            <a:off x="5597694" y="2310456"/>
            <a:ext cx="2922110" cy="2286146"/>
          </a:xfrm>
          <a:prstGeom prst="rect">
            <a:avLst/>
          </a:prstGeom>
        </p:spPr>
      </p:pic>
      <p:pic>
        <p:nvPicPr>
          <p:cNvPr id="7" name="Picture 6"/>
          <p:cNvPicPr>
            <a:picLocks noChangeAspect="1"/>
          </p:cNvPicPr>
          <p:nvPr/>
        </p:nvPicPr>
        <p:blipFill>
          <a:blip r:embed="rId5"/>
          <a:stretch>
            <a:fillRect/>
          </a:stretch>
        </p:blipFill>
        <p:spPr>
          <a:xfrm rot="1066468">
            <a:off x="6566112" y="3561520"/>
            <a:ext cx="1883981" cy="2478160"/>
          </a:xfrm>
          <a:prstGeom prst="rect">
            <a:avLst/>
          </a:prstGeom>
        </p:spPr>
      </p:pic>
      <p:pic>
        <p:nvPicPr>
          <p:cNvPr id="8" name="Picture 7"/>
          <p:cNvPicPr>
            <a:picLocks noChangeAspect="1"/>
          </p:cNvPicPr>
          <p:nvPr/>
        </p:nvPicPr>
        <p:blipFill>
          <a:blip r:embed="rId6"/>
          <a:stretch>
            <a:fillRect/>
          </a:stretch>
        </p:blipFill>
        <p:spPr>
          <a:xfrm rot="20513309">
            <a:off x="5667552" y="3724140"/>
            <a:ext cx="2092980" cy="2879884"/>
          </a:xfrm>
          <a:prstGeom prst="rect">
            <a:avLst/>
          </a:prstGeom>
        </p:spPr>
      </p:pic>
    </p:spTree>
    <p:extLst>
      <p:ext uri="{BB962C8B-B14F-4D97-AF65-F5344CB8AC3E}">
        <p14:creationId xmlns:p14="http://schemas.microsoft.com/office/powerpoint/2010/main" val="216241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 calcmode="lin" valueType="num">
                                      <p:cBhvr>
                                        <p:cTn id="32" dur="1000" fill="hold"/>
                                        <p:tgtEl>
                                          <p:spTgt spid="4"/>
                                        </p:tgtEl>
                                        <p:attrNameLst>
                                          <p:attrName>style.rotation</p:attrName>
                                        </p:attrNameLst>
                                      </p:cBhvr>
                                      <p:tavLst>
                                        <p:tav tm="0">
                                          <p:val>
                                            <p:fltVal val="90"/>
                                          </p:val>
                                        </p:tav>
                                        <p:tav tm="100000">
                                          <p:val>
                                            <p:fltVal val="0"/>
                                          </p:val>
                                        </p:tav>
                                      </p:tavLst>
                                    </p:anim>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80">
                                          <p:stCondLst>
                                            <p:cond delay="0"/>
                                          </p:stCondLst>
                                        </p:cTn>
                                        <p:tgtEl>
                                          <p:spTgt spid="8"/>
                                        </p:tgtEl>
                                      </p:cBhvr>
                                    </p:animEffect>
                                    <p:anim calcmode="lin" valueType="num">
                                      <p:cBhvr>
                                        <p:cTn id="5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2" dur="26">
                                          <p:stCondLst>
                                            <p:cond delay="650"/>
                                          </p:stCondLst>
                                        </p:cTn>
                                        <p:tgtEl>
                                          <p:spTgt spid="8"/>
                                        </p:tgtEl>
                                      </p:cBhvr>
                                      <p:to x="100000" y="60000"/>
                                    </p:animScale>
                                    <p:animScale>
                                      <p:cBhvr>
                                        <p:cTn id="63" dur="166" decel="50000">
                                          <p:stCondLst>
                                            <p:cond delay="676"/>
                                          </p:stCondLst>
                                        </p:cTn>
                                        <p:tgtEl>
                                          <p:spTgt spid="8"/>
                                        </p:tgtEl>
                                      </p:cBhvr>
                                      <p:to x="100000" y="100000"/>
                                    </p:animScale>
                                    <p:animScale>
                                      <p:cBhvr>
                                        <p:cTn id="64" dur="26">
                                          <p:stCondLst>
                                            <p:cond delay="1312"/>
                                          </p:stCondLst>
                                        </p:cTn>
                                        <p:tgtEl>
                                          <p:spTgt spid="8"/>
                                        </p:tgtEl>
                                      </p:cBhvr>
                                      <p:to x="100000" y="80000"/>
                                    </p:animScale>
                                    <p:animScale>
                                      <p:cBhvr>
                                        <p:cTn id="65" dur="166" decel="50000">
                                          <p:stCondLst>
                                            <p:cond delay="1338"/>
                                          </p:stCondLst>
                                        </p:cTn>
                                        <p:tgtEl>
                                          <p:spTgt spid="8"/>
                                        </p:tgtEl>
                                      </p:cBhvr>
                                      <p:to x="100000" y="100000"/>
                                    </p:animScale>
                                    <p:animScale>
                                      <p:cBhvr>
                                        <p:cTn id="66" dur="26">
                                          <p:stCondLst>
                                            <p:cond delay="1642"/>
                                          </p:stCondLst>
                                        </p:cTn>
                                        <p:tgtEl>
                                          <p:spTgt spid="8"/>
                                        </p:tgtEl>
                                      </p:cBhvr>
                                      <p:to x="100000" y="90000"/>
                                    </p:animScale>
                                    <p:animScale>
                                      <p:cBhvr>
                                        <p:cTn id="67" dur="166" decel="50000">
                                          <p:stCondLst>
                                            <p:cond delay="1668"/>
                                          </p:stCondLst>
                                        </p:cTn>
                                        <p:tgtEl>
                                          <p:spTgt spid="8"/>
                                        </p:tgtEl>
                                      </p:cBhvr>
                                      <p:to x="100000" y="100000"/>
                                    </p:animScale>
                                    <p:animScale>
                                      <p:cBhvr>
                                        <p:cTn id="68" dur="26">
                                          <p:stCondLst>
                                            <p:cond delay="1808"/>
                                          </p:stCondLst>
                                        </p:cTn>
                                        <p:tgtEl>
                                          <p:spTgt spid="8"/>
                                        </p:tgtEl>
                                      </p:cBhvr>
                                      <p:to x="100000" y="95000"/>
                                    </p:animScale>
                                    <p:animScale>
                                      <p:cBhvr>
                                        <p:cTn id="6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POPULAR ART EXPRESSIONS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09601" y="1295400"/>
            <a:ext cx="2819400"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Literary Art</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914400" y="1981200"/>
            <a:ext cx="5029199" cy="3970318"/>
          </a:xfrm>
          <a:prstGeom prst="rect">
            <a:avLst/>
          </a:prstGeom>
        </p:spPr>
        <p:txBody>
          <a:bodyPr wrap="square">
            <a:spAutoFit/>
          </a:bodyPr>
          <a:lstStyle/>
          <a:p>
            <a:r>
              <a:rPr lang="en-US" sz="2800" dirty="0">
                <a:solidFill>
                  <a:srgbClr val="FF0000"/>
                </a:solidFill>
              </a:rPr>
              <a:t>Literary art goes beyond the usual professional, academic, journalistic, and other technical form of writing. It focuses on writing using a unique style, not following a specific form or norm. It may include both fiction and non-fiction such as novels, biographies and poems. </a:t>
            </a:r>
          </a:p>
        </p:txBody>
      </p:sp>
      <p:pic>
        <p:nvPicPr>
          <p:cNvPr id="2" name="Picture 1"/>
          <p:cNvPicPr>
            <a:picLocks noChangeAspect="1"/>
          </p:cNvPicPr>
          <p:nvPr/>
        </p:nvPicPr>
        <p:blipFill>
          <a:blip r:embed="rId3"/>
          <a:stretch>
            <a:fillRect/>
          </a:stretch>
        </p:blipFill>
        <p:spPr>
          <a:xfrm>
            <a:off x="6781800" y="1123623"/>
            <a:ext cx="1819275" cy="1552575"/>
          </a:xfrm>
          <a:prstGeom prst="rect">
            <a:avLst/>
          </a:prstGeom>
        </p:spPr>
      </p:pic>
      <p:pic>
        <p:nvPicPr>
          <p:cNvPr id="4" name="Picture 3"/>
          <p:cNvPicPr>
            <a:picLocks noChangeAspect="1"/>
          </p:cNvPicPr>
          <p:nvPr/>
        </p:nvPicPr>
        <p:blipFill>
          <a:blip r:embed="rId4"/>
          <a:stretch>
            <a:fillRect/>
          </a:stretch>
        </p:blipFill>
        <p:spPr>
          <a:xfrm>
            <a:off x="6222228" y="3486150"/>
            <a:ext cx="2378847" cy="2343150"/>
          </a:xfrm>
          <a:prstGeom prst="rect">
            <a:avLst/>
          </a:prstGeom>
        </p:spPr>
      </p:pic>
    </p:spTree>
    <p:extLst>
      <p:ext uri="{BB962C8B-B14F-4D97-AF65-F5344CB8AC3E}">
        <p14:creationId xmlns:p14="http://schemas.microsoft.com/office/powerpoint/2010/main" val="3684603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80">
                                          <p:stCondLst>
                                            <p:cond delay="0"/>
                                          </p:stCondLst>
                                        </p:cTn>
                                        <p:tgtEl>
                                          <p:spTgt spid="4"/>
                                        </p:tgtEl>
                                      </p:cBhvr>
                                    </p:animEffect>
                                    <p:anim calcmode="lin" valueType="num">
                                      <p:cBhvr>
                                        <p:cTn id="4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4" dur="26">
                                          <p:stCondLst>
                                            <p:cond delay="650"/>
                                          </p:stCondLst>
                                        </p:cTn>
                                        <p:tgtEl>
                                          <p:spTgt spid="4"/>
                                        </p:tgtEl>
                                      </p:cBhvr>
                                      <p:to x="100000" y="60000"/>
                                    </p:animScale>
                                    <p:animScale>
                                      <p:cBhvr>
                                        <p:cTn id="55" dur="166" decel="50000">
                                          <p:stCondLst>
                                            <p:cond delay="676"/>
                                          </p:stCondLst>
                                        </p:cTn>
                                        <p:tgtEl>
                                          <p:spTgt spid="4"/>
                                        </p:tgtEl>
                                      </p:cBhvr>
                                      <p:to x="100000" y="100000"/>
                                    </p:animScale>
                                    <p:animScale>
                                      <p:cBhvr>
                                        <p:cTn id="56" dur="26">
                                          <p:stCondLst>
                                            <p:cond delay="1312"/>
                                          </p:stCondLst>
                                        </p:cTn>
                                        <p:tgtEl>
                                          <p:spTgt spid="4"/>
                                        </p:tgtEl>
                                      </p:cBhvr>
                                      <p:to x="100000" y="80000"/>
                                    </p:animScale>
                                    <p:animScale>
                                      <p:cBhvr>
                                        <p:cTn id="57" dur="166" decel="50000">
                                          <p:stCondLst>
                                            <p:cond delay="1338"/>
                                          </p:stCondLst>
                                        </p:cTn>
                                        <p:tgtEl>
                                          <p:spTgt spid="4"/>
                                        </p:tgtEl>
                                      </p:cBhvr>
                                      <p:to x="100000" y="100000"/>
                                    </p:animScale>
                                    <p:animScale>
                                      <p:cBhvr>
                                        <p:cTn id="58" dur="26">
                                          <p:stCondLst>
                                            <p:cond delay="1642"/>
                                          </p:stCondLst>
                                        </p:cTn>
                                        <p:tgtEl>
                                          <p:spTgt spid="4"/>
                                        </p:tgtEl>
                                      </p:cBhvr>
                                      <p:to x="100000" y="90000"/>
                                    </p:animScale>
                                    <p:animScale>
                                      <p:cBhvr>
                                        <p:cTn id="59" dur="166" decel="50000">
                                          <p:stCondLst>
                                            <p:cond delay="1668"/>
                                          </p:stCondLst>
                                        </p:cTn>
                                        <p:tgtEl>
                                          <p:spTgt spid="4"/>
                                        </p:tgtEl>
                                      </p:cBhvr>
                                      <p:to x="100000" y="100000"/>
                                    </p:animScale>
                                    <p:animScale>
                                      <p:cBhvr>
                                        <p:cTn id="60" dur="26">
                                          <p:stCondLst>
                                            <p:cond delay="1808"/>
                                          </p:stCondLst>
                                        </p:cTn>
                                        <p:tgtEl>
                                          <p:spTgt spid="4"/>
                                        </p:tgtEl>
                                      </p:cBhvr>
                                      <p:to x="100000" y="95000"/>
                                    </p:animScale>
                                    <p:animScale>
                                      <p:cBhvr>
                                        <p:cTn id="6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69273" y="46482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POPULAR ART EXPRESSIONS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419100" y="816537"/>
            <a:ext cx="2819400"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Theater</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509859" y="1339757"/>
            <a:ext cx="7795941" cy="1815882"/>
          </a:xfrm>
          <a:prstGeom prst="rect">
            <a:avLst/>
          </a:prstGeom>
        </p:spPr>
        <p:txBody>
          <a:bodyPr wrap="square">
            <a:spAutoFit/>
          </a:bodyPr>
          <a:lstStyle/>
          <a:p>
            <a:r>
              <a:rPr lang="en-US" sz="2800" dirty="0">
                <a:solidFill>
                  <a:srgbClr val="FF0000"/>
                </a:solidFill>
              </a:rPr>
              <a:t>Theater uses live performers to present accounts or imaginary events before a live audience. Theater art performance usually follows a script, though they should not be confused with literary arts. </a:t>
            </a:r>
          </a:p>
        </p:txBody>
      </p:sp>
      <p:pic>
        <p:nvPicPr>
          <p:cNvPr id="2" name="Picture 1"/>
          <p:cNvPicPr>
            <a:picLocks noChangeAspect="1"/>
          </p:cNvPicPr>
          <p:nvPr/>
        </p:nvPicPr>
        <p:blipFill>
          <a:blip r:embed="rId3"/>
          <a:stretch>
            <a:fillRect/>
          </a:stretch>
        </p:blipFill>
        <p:spPr>
          <a:xfrm>
            <a:off x="4793846" y="3586526"/>
            <a:ext cx="3734150" cy="2523937"/>
          </a:xfrm>
          <a:prstGeom prst="rect">
            <a:avLst/>
          </a:prstGeom>
        </p:spPr>
      </p:pic>
      <p:pic>
        <p:nvPicPr>
          <p:cNvPr id="4" name="Picture 3"/>
          <p:cNvPicPr>
            <a:picLocks noChangeAspect="1"/>
          </p:cNvPicPr>
          <p:nvPr/>
        </p:nvPicPr>
        <p:blipFill>
          <a:blip r:embed="rId4"/>
          <a:stretch>
            <a:fillRect/>
          </a:stretch>
        </p:blipFill>
        <p:spPr>
          <a:xfrm>
            <a:off x="1676400" y="3434978"/>
            <a:ext cx="2992051" cy="2426444"/>
          </a:xfrm>
          <a:prstGeom prst="rect">
            <a:avLst/>
          </a:prstGeom>
        </p:spPr>
      </p:pic>
    </p:spTree>
    <p:extLst>
      <p:ext uri="{BB962C8B-B14F-4D97-AF65-F5344CB8AC3E}">
        <p14:creationId xmlns:p14="http://schemas.microsoft.com/office/powerpoint/2010/main" val="40111203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80">
                                          <p:stCondLst>
                                            <p:cond delay="0"/>
                                          </p:stCondLst>
                                        </p:cTn>
                                        <p:tgtEl>
                                          <p:spTgt spid="4"/>
                                        </p:tgtEl>
                                      </p:cBhvr>
                                    </p:animEffect>
                                    <p:anim calcmode="lin" valueType="num">
                                      <p:cBhvr>
                                        <p:cTn id="4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4" dur="26">
                                          <p:stCondLst>
                                            <p:cond delay="650"/>
                                          </p:stCondLst>
                                        </p:cTn>
                                        <p:tgtEl>
                                          <p:spTgt spid="4"/>
                                        </p:tgtEl>
                                      </p:cBhvr>
                                      <p:to x="100000" y="60000"/>
                                    </p:animScale>
                                    <p:animScale>
                                      <p:cBhvr>
                                        <p:cTn id="55" dur="166" decel="50000">
                                          <p:stCondLst>
                                            <p:cond delay="676"/>
                                          </p:stCondLst>
                                        </p:cTn>
                                        <p:tgtEl>
                                          <p:spTgt spid="4"/>
                                        </p:tgtEl>
                                      </p:cBhvr>
                                      <p:to x="100000" y="100000"/>
                                    </p:animScale>
                                    <p:animScale>
                                      <p:cBhvr>
                                        <p:cTn id="56" dur="26">
                                          <p:stCondLst>
                                            <p:cond delay="1312"/>
                                          </p:stCondLst>
                                        </p:cTn>
                                        <p:tgtEl>
                                          <p:spTgt spid="4"/>
                                        </p:tgtEl>
                                      </p:cBhvr>
                                      <p:to x="100000" y="80000"/>
                                    </p:animScale>
                                    <p:animScale>
                                      <p:cBhvr>
                                        <p:cTn id="57" dur="166" decel="50000">
                                          <p:stCondLst>
                                            <p:cond delay="1338"/>
                                          </p:stCondLst>
                                        </p:cTn>
                                        <p:tgtEl>
                                          <p:spTgt spid="4"/>
                                        </p:tgtEl>
                                      </p:cBhvr>
                                      <p:to x="100000" y="100000"/>
                                    </p:animScale>
                                    <p:animScale>
                                      <p:cBhvr>
                                        <p:cTn id="58" dur="26">
                                          <p:stCondLst>
                                            <p:cond delay="1642"/>
                                          </p:stCondLst>
                                        </p:cTn>
                                        <p:tgtEl>
                                          <p:spTgt spid="4"/>
                                        </p:tgtEl>
                                      </p:cBhvr>
                                      <p:to x="100000" y="90000"/>
                                    </p:animScale>
                                    <p:animScale>
                                      <p:cBhvr>
                                        <p:cTn id="59" dur="166" decel="50000">
                                          <p:stCondLst>
                                            <p:cond delay="1668"/>
                                          </p:stCondLst>
                                        </p:cTn>
                                        <p:tgtEl>
                                          <p:spTgt spid="4"/>
                                        </p:tgtEl>
                                      </p:cBhvr>
                                      <p:to x="100000" y="100000"/>
                                    </p:animScale>
                                    <p:animScale>
                                      <p:cBhvr>
                                        <p:cTn id="60" dur="26">
                                          <p:stCondLst>
                                            <p:cond delay="1808"/>
                                          </p:stCondLst>
                                        </p:cTn>
                                        <p:tgtEl>
                                          <p:spTgt spid="4"/>
                                        </p:tgtEl>
                                      </p:cBhvr>
                                      <p:to x="100000" y="95000"/>
                                    </p:animScale>
                                    <p:animScale>
                                      <p:cBhvr>
                                        <p:cTn id="6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5000">
              <a:schemeClr val="tx1">
                <a:lumMod val="7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Martin\Desktop\Phi4\luffy_through_the_ages_by_z_studios-d5xfdat.gif"/>
          <p:cNvPicPr>
            <a:picLocks noChangeAspect="1" noChangeArrowheads="1" noCrop="1"/>
          </p:cNvPicPr>
          <p:nvPr/>
        </p:nvPicPr>
        <p:blipFill>
          <a:blip r:embed="rId2"/>
          <a:srcRect/>
          <a:stretch>
            <a:fillRect/>
          </a:stretch>
        </p:blipFill>
        <p:spPr bwMode="auto">
          <a:xfrm>
            <a:off x="-266700" y="4800600"/>
            <a:ext cx="2857500" cy="2057400"/>
          </a:xfrm>
          <a:prstGeom prst="rect">
            <a:avLst/>
          </a:prstGeom>
          <a:noFill/>
        </p:spPr>
      </p:pic>
      <p:sp>
        <p:nvSpPr>
          <p:cNvPr id="3" name="Rectangle 2"/>
          <p:cNvSpPr/>
          <p:nvPr/>
        </p:nvSpPr>
        <p:spPr>
          <a:xfrm>
            <a:off x="1828800" y="381000"/>
            <a:ext cx="5679303" cy="523220"/>
          </a:xfrm>
          <a:prstGeom prst="rect">
            <a:avLst/>
          </a:prstGeom>
        </p:spPr>
        <p:txBody>
          <a:bodyPr wrap="square">
            <a:spAutoFit/>
          </a:bodyPr>
          <a:lstStyle/>
          <a:p>
            <a:pPr lvl="0">
              <a:defRPr/>
            </a:pPr>
            <a:r>
              <a:rPr lang="en-US" sz="2800" b="1" kern="0" dirty="0" smtClean="0">
                <a:solidFill>
                  <a:srgbClr val="FF0000"/>
                </a:solidFill>
                <a:latin typeface="Arial" panose="020B0604020202020204" pitchFamily="34" charset="0"/>
                <a:cs typeface="Arial" panose="020B0604020202020204" pitchFamily="34" charset="0"/>
              </a:rPr>
              <a:t>POPULAR ART EXPRESSIONS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533400" y="1076785"/>
            <a:ext cx="2819400" cy="523220"/>
          </a:xfrm>
          <a:prstGeom prst="rect">
            <a:avLst/>
          </a:prstGeom>
        </p:spPr>
        <p:txBody>
          <a:bodyPr wrap="square">
            <a:spAutoFit/>
          </a:bodyPr>
          <a:lstStyle/>
          <a:p>
            <a:pPr lvl="0">
              <a:defRPr/>
            </a:pPr>
            <a:r>
              <a:rPr lang="en-US" sz="2800" b="1" kern="0" dirty="0">
                <a:solidFill>
                  <a:srgbClr val="FF0000"/>
                </a:solidFill>
                <a:latin typeface="Arial" panose="020B0604020202020204" pitchFamily="34" charset="0"/>
                <a:cs typeface="Arial" panose="020B0604020202020204" pitchFamily="34" charset="0"/>
              </a:rPr>
              <a:t>Applied Arts</a:t>
            </a:r>
            <a:endParaRPr kumimoji="0" lang="en-US" sz="2800" b="1" i="0" u="none" strike="noStrike" kern="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85800" y="1603442"/>
            <a:ext cx="6593703" cy="2677656"/>
          </a:xfrm>
          <a:prstGeom prst="rect">
            <a:avLst/>
          </a:prstGeom>
        </p:spPr>
        <p:txBody>
          <a:bodyPr wrap="square">
            <a:spAutoFit/>
          </a:bodyPr>
          <a:lstStyle/>
          <a:p>
            <a:r>
              <a:rPr lang="en-US" sz="2800" dirty="0">
                <a:solidFill>
                  <a:srgbClr val="FF0000"/>
                </a:solidFill>
              </a:rPr>
              <a:t>Applied arts incorporate elements of style and design to everyday items with the aim of increasing their aesthetical value. Artists in this field bring beauty, charm, and comfort into many things that are useful in everyday life.</a:t>
            </a:r>
          </a:p>
        </p:txBody>
      </p:sp>
      <p:pic>
        <p:nvPicPr>
          <p:cNvPr id="2" name="Picture 1"/>
          <p:cNvPicPr>
            <a:picLocks noChangeAspect="1"/>
          </p:cNvPicPr>
          <p:nvPr/>
        </p:nvPicPr>
        <p:blipFill>
          <a:blip r:embed="rId3"/>
          <a:stretch>
            <a:fillRect/>
          </a:stretch>
        </p:blipFill>
        <p:spPr>
          <a:xfrm>
            <a:off x="5105400" y="3962400"/>
            <a:ext cx="3383392" cy="2638425"/>
          </a:xfrm>
          <a:prstGeom prst="rect">
            <a:avLst/>
          </a:prstGeom>
        </p:spPr>
      </p:pic>
    </p:spTree>
    <p:extLst>
      <p:ext uri="{BB962C8B-B14F-4D97-AF65-F5344CB8AC3E}">
        <p14:creationId xmlns:p14="http://schemas.microsoft.com/office/powerpoint/2010/main" val="27453765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3">
      <a:dk1>
        <a:sysClr val="windowText" lastClr="000000"/>
      </a:dk1>
      <a:lt1>
        <a:sysClr val="window" lastClr="FFFFFF"/>
      </a:lt1>
      <a:dk2>
        <a:srgbClr val="775F55"/>
      </a:dk2>
      <a:lt2>
        <a:srgbClr val="EBDDC3"/>
      </a:lt2>
      <a:accent1>
        <a:srgbClr val="FFFFFF"/>
      </a:accent1>
      <a:accent2>
        <a:srgbClr val="FFFFFF"/>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488</TotalTime>
  <Words>1238</Words>
  <Application>Microsoft Office PowerPoint</Application>
  <PresentationFormat>On-screen Show (4:3)</PresentationFormat>
  <Paragraphs>121</Paragraphs>
  <Slides>31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Times New Roman</vt:lpstr>
      <vt:lpstr>Tw Cen MT</vt:lpstr>
      <vt:lpstr>Wingdings</vt:lpstr>
      <vt:lpstr>Wingdings 2</vt: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SUBJECT AND CONTENT</vt:lpstr>
      <vt:lpstr>TYPES OF SUBJECT</vt:lpstr>
      <vt:lpstr>TYPES OF SUBJECT</vt:lpstr>
      <vt:lpstr>TYPES OF SUBJECT</vt:lpstr>
      <vt:lpstr>TYPES OF SUBJECT</vt:lpstr>
      <vt:lpstr>Sources of Subject</vt:lpstr>
      <vt:lpstr>Sources of Subject</vt:lpstr>
      <vt:lpstr>Sources of Subject</vt:lpstr>
      <vt:lpstr>Kinds of Subject</vt:lpstr>
      <vt:lpstr>CONTENT IN ART</vt:lpstr>
      <vt:lpstr>CONTENT IN ART</vt:lpstr>
      <vt:lpstr>CONTENT IN ART</vt:lpstr>
      <vt:lpstr>CONTENT IN ART</vt:lpstr>
      <vt:lpstr>CONTENT IN 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dc:creator>
  <cp:lastModifiedBy>Dell Inspiron</cp:lastModifiedBy>
  <cp:revision>62</cp:revision>
  <dcterms:created xsi:type="dcterms:W3CDTF">2015-05-20T19:22:32Z</dcterms:created>
  <dcterms:modified xsi:type="dcterms:W3CDTF">2019-05-24T04:44:18Z</dcterms:modified>
</cp:coreProperties>
</file>