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75"/>
  </p:notesMasterIdLst>
  <p:sldIdLst>
    <p:sldId id="406" r:id="rId3"/>
    <p:sldId id="343" r:id="rId4"/>
    <p:sldId id="320" r:id="rId5"/>
    <p:sldId id="358" r:id="rId6"/>
    <p:sldId id="359" r:id="rId7"/>
    <p:sldId id="378" r:id="rId8"/>
    <p:sldId id="337" r:id="rId9"/>
    <p:sldId id="342" r:id="rId10"/>
    <p:sldId id="360" r:id="rId11"/>
    <p:sldId id="392" r:id="rId12"/>
    <p:sldId id="407" r:id="rId13"/>
    <p:sldId id="380" r:id="rId14"/>
    <p:sldId id="393" r:id="rId15"/>
    <p:sldId id="408" r:id="rId16"/>
    <p:sldId id="345" r:id="rId17"/>
    <p:sldId id="394" r:id="rId18"/>
    <p:sldId id="409" r:id="rId19"/>
    <p:sldId id="381" r:id="rId20"/>
    <p:sldId id="395" r:id="rId21"/>
    <p:sldId id="410" r:id="rId22"/>
    <p:sldId id="347" r:id="rId23"/>
    <p:sldId id="396" r:id="rId24"/>
    <p:sldId id="411" r:id="rId25"/>
    <p:sldId id="346" r:id="rId26"/>
    <p:sldId id="397" r:id="rId27"/>
    <p:sldId id="412" r:id="rId28"/>
    <p:sldId id="332" r:id="rId29"/>
    <p:sldId id="334" r:id="rId30"/>
    <p:sldId id="390" r:id="rId31"/>
    <p:sldId id="281" r:id="rId32"/>
    <p:sldId id="379" r:id="rId33"/>
    <p:sldId id="289" r:id="rId34"/>
    <p:sldId id="304" r:id="rId35"/>
    <p:sldId id="288" r:id="rId36"/>
    <p:sldId id="290" r:id="rId37"/>
    <p:sldId id="321" r:id="rId38"/>
    <p:sldId id="367" r:id="rId39"/>
    <p:sldId id="309" r:id="rId40"/>
    <p:sldId id="295" r:id="rId41"/>
    <p:sldId id="366" r:id="rId42"/>
    <p:sldId id="323" r:id="rId43"/>
    <p:sldId id="373" r:id="rId44"/>
    <p:sldId id="398" r:id="rId45"/>
    <p:sldId id="385" r:id="rId46"/>
    <p:sldId id="363" r:id="rId47"/>
    <p:sldId id="339" r:id="rId48"/>
    <p:sldId id="338" r:id="rId49"/>
    <p:sldId id="318" r:id="rId50"/>
    <p:sldId id="319" r:id="rId51"/>
    <p:sldId id="361" r:id="rId52"/>
    <p:sldId id="364" r:id="rId53"/>
    <p:sldId id="382" r:id="rId54"/>
    <p:sldId id="353" r:id="rId55"/>
    <p:sldId id="351" r:id="rId56"/>
    <p:sldId id="399" r:id="rId57"/>
    <p:sldId id="413" r:id="rId58"/>
    <p:sldId id="383" r:id="rId59"/>
    <p:sldId id="400" r:id="rId60"/>
    <p:sldId id="414" r:id="rId61"/>
    <p:sldId id="354" r:id="rId62"/>
    <p:sldId id="401" r:id="rId63"/>
    <p:sldId id="415" r:id="rId64"/>
    <p:sldId id="384" r:id="rId65"/>
    <p:sldId id="402" r:id="rId66"/>
    <p:sldId id="416" r:id="rId67"/>
    <p:sldId id="355" r:id="rId68"/>
    <p:sldId id="403" r:id="rId69"/>
    <p:sldId id="417" r:id="rId70"/>
    <p:sldId id="357" r:id="rId71"/>
    <p:sldId id="404" r:id="rId72"/>
    <p:sldId id="418" r:id="rId73"/>
    <p:sldId id="405" r:id="rId74"/>
  </p:sldIdLst>
  <p:sldSz cx="9144000" cy="6858000" type="screen4x3"/>
  <p:notesSz cx="6858000" cy="9144000"/>
  <p:custDataLst>
    <p:tags r:id="rId76"/>
  </p:custDataLst>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7089" autoAdjust="0"/>
  </p:normalViewPr>
  <p:slideViewPr>
    <p:cSldViewPr>
      <p:cViewPr varScale="1">
        <p:scale>
          <a:sx n="69" d="100"/>
          <a:sy n="69"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444DA-FB0F-4E8D-858E-7CDCC3A5BDEB}" type="datetimeFigureOut">
              <a:rPr lang="en-US" smtClean="0"/>
              <a:pPr/>
              <a:t>7/23/2018</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28901-65E6-4B4A-845D-42A4808C9849}" type="slidenum">
              <a:rPr lang="en-PH" smtClean="0"/>
              <a:pPr/>
              <a:t>‹#›</a:t>
            </a:fld>
            <a:endParaRPr lang="en-PH"/>
          </a:p>
        </p:txBody>
      </p:sp>
    </p:spTree>
    <p:extLst>
      <p:ext uri="{BB962C8B-B14F-4D97-AF65-F5344CB8AC3E}">
        <p14:creationId xmlns:p14="http://schemas.microsoft.com/office/powerpoint/2010/main" val="162759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600200"/>
            <a:ext cx="20955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341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7/23/2018</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7/23/2018</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7/23/2018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7/23/2018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7/23/2018</a:t>
            </a:fld>
            <a:endParaRPr lang="en-US" dirty="0">
              <a:solidFill>
                <a:schemeClr val="tx2">
                  <a:shade val="90000"/>
                </a:schemeClr>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solidFill>
                <a:schemeClr val="tx2">
                  <a:shade val="90000"/>
                </a:schemeClr>
              </a:solidFill>
            </a:endParaRPr>
          </a:p>
        </p:txBody>
      </p:sp>
    </p:spTree>
    <p:extLst>
      <p:ext uri="{BB962C8B-B14F-4D97-AF65-F5344CB8AC3E}">
        <p14:creationId xmlns:p14="http://schemas.microsoft.com/office/powerpoint/2010/main" val="243125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09600" y="2057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7/23/2018</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8.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8.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char.txa.cornell.edu/language/principl/italia.gif"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3.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h4che.com/milk/"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char.txa.cornell.edu/language/principl/fish.gif" TargetMode="Externa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blackestate.co.nz/" TargetMode="Externa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5.xml"/><Relationship Id="rId1" Type="http://schemas.openxmlformats.org/officeDocument/2006/relationships/tags" Target="../tags/tag34.xml"/></Relationships>
</file>

<file path=ppt/slides/_rels/slide5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0.xml"/><Relationship Id="rId1" Type="http://schemas.openxmlformats.org/officeDocument/2006/relationships/tags" Target="../tags/tag39.xml"/></Relationships>
</file>

<file path=ppt/slides/_rels/slide5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5.xml"/><Relationship Id="rId1" Type="http://schemas.openxmlformats.org/officeDocument/2006/relationships/tags" Target="../tags/tag44.xml"/></Relationships>
</file>

<file path=ppt/slides/_rels/slide6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0.xml"/><Relationship Id="rId1" Type="http://schemas.openxmlformats.org/officeDocument/2006/relationships/tags" Target="../tags/tag49.xml"/></Relationships>
</file>

<file path=ppt/slides/_rels/slide6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5.xml"/><Relationship Id="rId1" Type="http://schemas.openxmlformats.org/officeDocument/2006/relationships/tags" Target="../tags/tag54.xml"/></Relationships>
</file>

<file path=ppt/slides/_rels/slide6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60.xml"/><Relationship Id="rId1" Type="http://schemas.openxmlformats.org/officeDocument/2006/relationships/tags" Target="../tags/tag59.xml"/></Relationships>
</file>

<file path=ppt/slides/_rels/slide7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a:t>Principles of Design</a:t>
            </a:r>
          </a:p>
        </p:txBody>
      </p:sp>
      <p:sp>
        <p:nvSpPr>
          <p:cNvPr id="3" name="Subtitle 2"/>
          <p:cNvSpPr>
            <a:spLocks noGrp="1"/>
          </p:cNvSpPr>
          <p:nvPr>
            <p:ph type="subTitle" idx="1"/>
          </p:nvPr>
        </p:nvSpPr>
        <p:spPr>
          <a:xfrm>
            <a:off x="533400" y="3429000"/>
            <a:ext cx="7854696" cy="1752600"/>
          </a:xfrm>
        </p:spPr>
        <p:txBody>
          <a:bodyPr/>
          <a:lstStyle/>
          <a:p>
            <a:r>
              <a:rPr lang="en-PH" dirty="0" smtClean="0"/>
              <a:t>Prof. Victor L. Felicia</a:t>
            </a:r>
          </a:p>
          <a:p>
            <a:r>
              <a:rPr lang="en-PH" dirty="0" smtClean="0"/>
              <a:t>Our lady Of </a:t>
            </a:r>
            <a:r>
              <a:rPr lang="en-PH" dirty="0"/>
              <a:t>F</a:t>
            </a:r>
            <a:r>
              <a:rPr lang="en-PH" dirty="0" smtClean="0"/>
              <a:t>atima University</a:t>
            </a:r>
            <a:endParaRPr lang="en-PH" dirty="0"/>
          </a:p>
        </p:txBody>
      </p:sp>
    </p:spTree>
    <p:extLst>
      <p:ext uri="{BB962C8B-B14F-4D97-AF65-F5344CB8AC3E}">
        <p14:creationId xmlns:p14="http://schemas.microsoft.com/office/powerpoint/2010/main" val="34271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85800"/>
            <a:ext cx="8229600" cy="731838"/>
          </a:xfrm>
        </p:spPr>
        <p:txBody>
          <a:bodyPr>
            <a:normAutofit/>
          </a:bodyPr>
          <a:lstStyle/>
          <a:p>
            <a:r>
              <a:rPr lang="en-US" sz="3200" dirty="0" smtClean="0"/>
              <a:t>Which principle of design is shown in Visual 1?</a:t>
            </a:r>
            <a:endParaRPr lang="en-US" sz="3200" dirty="0"/>
          </a:p>
        </p:txBody>
      </p:sp>
      <p:sp>
        <p:nvSpPr>
          <p:cNvPr id="3" name="TPAnswers"/>
          <p:cNvSpPr>
            <a:spLocks noGrp="1"/>
          </p:cNvSpPr>
          <p:nvPr>
            <p:ph type="body" idx="1"/>
            <p:custDataLst>
              <p:tags r:id="rId2"/>
            </p:custDataLst>
          </p:nvPr>
        </p:nvSpPr>
        <p:spPr>
          <a:xfrm>
            <a:off x="457200" y="1600200"/>
            <a:ext cx="4114800" cy="2895600"/>
          </a:xfrm>
        </p:spPr>
        <p:txBody>
          <a:bodyPr>
            <a:normAutofit/>
          </a:bodyPr>
          <a:lstStyle/>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Emphasis</a:t>
            </a:r>
            <a:endParaRPr lang="en-US" sz="3200" dirty="0"/>
          </a:p>
        </p:txBody>
      </p:sp>
    </p:spTree>
    <p:custDataLst>
      <p:tags r:id="rId1"/>
    </p:custDataLst>
    <p:extLst>
      <p:ext uri="{BB962C8B-B14F-4D97-AF65-F5344CB8AC3E}">
        <p14:creationId xmlns:p14="http://schemas.microsoft.com/office/powerpoint/2010/main" val="291924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85800"/>
            <a:ext cx="8229600" cy="731838"/>
          </a:xfrm>
        </p:spPr>
        <p:txBody>
          <a:bodyPr>
            <a:normAutofit/>
          </a:bodyPr>
          <a:lstStyle/>
          <a:p>
            <a:r>
              <a:rPr lang="en-US" sz="3200" dirty="0" smtClean="0"/>
              <a:t>Which principle of design is shown in Visual 1?</a:t>
            </a:r>
            <a:endParaRPr lang="en-US" sz="3200" dirty="0"/>
          </a:p>
        </p:txBody>
      </p:sp>
      <p:sp>
        <p:nvSpPr>
          <p:cNvPr id="3" name="TPAnswers"/>
          <p:cNvSpPr>
            <a:spLocks noGrp="1"/>
          </p:cNvSpPr>
          <p:nvPr>
            <p:ph type="body" idx="1"/>
            <p:custDataLst>
              <p:tags r:id="rId2"/>
            </p:custDataLst>
          </p:nvPr>
        </p:nvSpPr>
        <p:spPr>
          <a:xfrm>
            <a:off x="457200" y="1600200"/>
            <a:ext cx="4114800" cy="2895600"/>
          </a:xfrm>
        </p:spPr>
        <p:txBody>
          <a:bodyPr>
            <a:normAutofit/>
          </a:bodyPr>
          <a:lstStyle/>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Emphasis</a:t>
            </a:r>
            <a:endParaRPr lang="en-US" sz="3200" dirty="0"/>
          </a:p>
        </p:txBody>
      </p:sp>
      <p:sp>
        <p:nvSpPr>
          <p:cNvPr id="5" name="CAI1"/>
          <p:cNvSpPr/>
          <p:nvPr>
            <p:custDataLst>
              <p:tags r:id="rId3"/>
            </p:custDataLst>
          </p:nvPr>
        </p:nvSpPr>
        <p:spPr>
          <a:xfrm rot="10800000">
            <a:off x="81280" y="22902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67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descr="ANd9GcRfo4rIRaeYjWl7BogkSjNUTYZIfX0cabNxBnJKfU-j0NXSgLk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2056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txBox="1">
            <a:spLocks noChangeArrowheads="1"/>
          </p:cNvSpPr>
          <p:nvPr/>
        </p:nvSpPr>
        <p:spPr>
          <a:xfrm>
            <a:off x="2878931" y="838200"/>
            <a:ext cx="3429000" cy="647700"/>
          </a:xfrm>
          <a:prstGeom prst="rect">
            <a:avLst/>
          </a:prstGeom>
          <a:noFill/>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altLang="en-US" sz="4000" dirty="0" smtClean="0"/>
              <a:t>Visual 2</a:t>
            </a:r>
          </a:p>
        </p:txBody>
      </p:sp>
    </p:spTree>
    <p:extLst>
      <p:ext uri="{BB962C8B-B14F-4D97-AF65-F5344CB8AC3E}">
        <p14:creationId xmlns:p14="http://schemas.microsoft.com/office/powerpoint/2010/main" val="2843022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US" sz="3200" b="1" dirty="0" smtClean="0"/>
              <a:t>Which principle of design is shown in Visual 2?</a:t>
            </a:r>
            <a:endParaRPr lang="en-US" sz="3200" b="1"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Proportion</a:t>
            </a:r>
          </a:p>
          <a:p>
            <a:pPr marL="514350" indent="-514350">
              <a:buFont typeface="Wingdings 2"/>
              <a:buAutoNum type="alphaUcPeriod"/>
            </a:pPr>
            <a:r>
              <a:rPr lang="en-US" sz="3200" dirty="0" smtClean="0"/>
              <a:t>Emphasis</a:t>
            </a:r>
            <a:endParaRPr lang="en-US" sz="3200" dirty="0"/>
          </a:p>
        </p:txBody>
      </p:sp>
    </p:spTree>
    <p:custDataLst>
      <p:tags r:id="rId1"/>
    </p:custDataLst>
    <p:extLst>
      <p:ext uri="{BB962C8B-B14F-4D97-AF65-F5344CB8AC3E}">
        <p14:creationId xmlns:p14="http://schemas.microsoft.com/office/powerpoint/2010/main" val="3811644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US" sz="3200" b="1" dirty="0" smtClean="0"/>
              <a:t>Which principle of design is shown in Visual 2?</a:t>
            </a:r>
            <a:endParaRPr lang="en-US" sz="3200" b="1"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Proportion</a:t>
            </a:r>
          </a:p>
          <a:p>
            <a:pPr marL="514350" indent="-514350">
              <a:buFont typeface="Wingdings 2"/>
              <a:buAutoNum type="alphaUcPeriod"/>
            </a:pPr>
            <a:r>
              <a:rPr lang="en-US" sz="3200" dirty="0" smtClean="0"/>
              <a:t>Emphasis</a:t>
            </a:r>
            <a:endParaRPr lang="en-US" sz="3200" dirty="0"/>
          </a:p>
        </p:txBody>
      </p:sp>
      <p:sp>
        <p:nvSpPr>
          <p:cNvPr id="5" name="CAI1"/>
          <p:cNvSpPr/>
          <p:nvPr>
            <p:custDataLst>
              <p:tags r:id="rId3"/>
            </p:custDataLst>
          </p:nvPr>
        </p:nvSpPr>
        <p:spPr>
          <a:xfrm rot="10800000">
            <a:off x="81280" y="3460666"/>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6952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rast in composi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676400"/>
            <a:ext cx="4800600" cy="4876800"/>
          </a:xfrm>
          <a:prstGeom prst="rect">
            <a:avLst/>
          </a:prstGeom>
          <a:ln/>
        </p:spPr>
        <p:style>
          <a:lnRef idx="1">
            <a:schemeClr val="dk1"/>
          </a:lnRef>
          <a:fillRef idx="3">
            <a:schemeClr val="dk1"/>
          </a:fillRef>
          <a:effectRef idx="2">
            <a:schemeClr val="dk1"/>
          </a:effectRef>
          <a:fontRef idx="minor">
            <a:schemeClr val="lt1"/>
          </a:fontRef>
        </p:style>
      </p:pic>
      <p:sp>
        <p:nvSpPr>
          <p:cNvPr id="3" name="Rectangle 4"/>
          <p:cNvSpPr txBox="1">
            <a:spLocks noChangeArrowheads="1"/>
          </p:cNvSpPr>
          <p:nvPr/>
        </p:nvSpPr>
        <p:spPr>
          <a:xfrm>
            <a:off x="2971800" y="762000"/>
            <a:ext cx="3429000" cy="647700"/>
          </a:xfrm>
          <a:prstGeom prst="rect">
            <a:avLst/>
          </a:prstGeom>
          <a:noFill/>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altLang="en-US" sz="4000" dirty="0" smtClean="0"/>
              <a:t>Visual 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463614"/>
            <a:ext cx="8229600" cy="1477962"/>
          </a:xfrm>
        </p:spPr>
        <p:txBody>
          <a:bodyPr>
            <a:normAutofit/>
          </a:bodyPr>
          <a:lstStyle/>
          <a:p>
            <a:r>
              <a:rPr lang="en-US" sz="3200" dirty="0" smtClean="0"/>
              <a:t>Which of the principles of design is shown in Visual 3?</a:t>
            </a:r>
            <a:endParaRPr lang="en-US" sz="3200" dirty="0"/>
          </a:p>
        </p:txBody>
      </p:sp>
      <p:sp>
        <p:nvSpPr>
          <p:cNvPr id="3" name="TPAnswers"/>
          <p:cNvSpPr>
            <a:spLocks noGrp="1"/>
          </p:cNvSpPr>
          <p:nvPr>
            <p:ph type="body" idx="1"/>
            <p:custDataLst>
              <p:tags r:id="rId2"/>
            </p:custDataLst>
          </p:nvPr>
        </p:nvSpPr>
        <p:spPr>
          <a:xfrm>
            <a:off x="533400" y="2133600"/>
            <a:ext cx="4114800" cy="4389120"/>
          </a:xfrm>
        </p:spPr>
        <p:txBody>
          <a:bodyPr>
            <a:normAutofit/>
          </a:bodyPr>
          <a:lstStyle/>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Contrast</a:t>
            </a:r>
          </a:p>
          <a:p>
            <a:pPr marL="514350" indent="-514350">
              <a:buFont typeface="Wingdings 2"/>
              <a:buAutoNum type="alphaUcPeriod"/>
            </a:pPr>
            <a:r>
              <a:rPr lang="en-US" sz="3200" dirty="0" smtClean="0"/>
              <a:t>Emphasis</a:t>
            </a:r>
          </a:p>
          <a:p>
            <a:pPr marL="514350" indent="-514350">
              <a:buFont typeface="Wingdings 2"/>
              <a:buAutoNum type="alphaUcPeriod"/>
            </a:pPr>
            <a:r>
              <a:rPr lang="en-US" sz="3200" dirty="0" smtClean="0"/>
              <a:t>Variety</a:t>
            </a:r>
            <a:endParaRPr lang="en-US" sz="3200" dirty="0"/>
          </a:p>
        </p:txBody>
      </p:sp>
    </p:spTree>
    <p:custDataLst>
      <p:tags r:id="rId1"/>
    </p:custDataLst>
    <p:extLst>
      <p:ext uri="{BB962C8B-B14F-4D97-AF65-F5344CB8AC3E}">
        <p14:creationId xmlns:p14="http://schemas.microsoft.com/office/powerpoint/2010/main" val="2793349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463614"/>
            <a:ext cx="8229600" cy="1477962"/>
          </a:xfrm>
        </p:spPr>
        <p:txBody>
          <a:bodyPr>
            <a:normAutofit/>
          </a:bodyPr>
          <a:lstStyle/>
          <a:p>
            <a:r>
              <a:rPr lang="en-US" sz="3200" dirty="0" smtClean="0"/>
              <a:t>Which of the principles of design is shown in Visual 3?</a:t>
            </a:r>
            <a:endParaRPr lang="en-US" sz="3200" dirty="0"/>
          </a:p>
        </p:txBody>
      </p:sp>
      <p:sp>
        <p:nvSpPr>
          <p:cNvPr id="3" name="TPAnswers"/>
          <p:cNvSpPr>
            <a:spLocks noGrp="1"/>
          </p:cNvSpPr>
          <p:nvPr>
            <p:ph type="body" idx="1"/>
            <p:custDataLst>
              <p:tags r:id="rId2"/>
            </p:custDataLst>
          </p:nvPr>
        </p:nvSpPr>
        <p:spPr>
          <a:xfrm>
            <a:off x="533400" y="2133600"/>
            <a:ext cx="4114800" cy="4389120"/>
          </a:xfrm>
        </p:spPr>
        <p:txBody>
          <a:bodyPr>
            <a:normAutofit/>
          </a:bodyPr>
          <a:lstStyle/>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Contrast</a:t>
            </a:r>
          </a:p>
          <a:p>
            <a:pPr marL="514350" indent="-514350">
              <a:buFont typeface="Wingdings 2"/>
              <a:buAutoNum type="alphaUcPeriod"/>
            </a:pPr>
            <a:r>
              <a:rPr lang="en-US" sz="3200" dirty="0" smtClean="0"/>
              <a:t>Emphasis</a:t>
            </a:r>
          </a:p>
          <a:p>
            <a:pPr marL="514350" indent="-514350">
              <a:buFont typeface="Wingdings 2"/>
              <a:buAutoNum type="alphaUcPeriod"/>
            </a:pPr>
            <a:r>
              <a:rPr lang="en-US" sz="3200" dirty="0" smtClean="0"/>
              <a:t>Variety</a:t>
            </a:r>
            <a:endParaRPr lang="en-US" sz="3200" dirty="0"/>
          </a:p>
        </p:txBody>
      </p:sp>
      <p:sp>
        <p:nvSpPr>
          <p:cNvPr id="5" name="CAI1"/>
          <p:cNvSpPr/>
          <p:nvPr>
            <p:custDataLst>
              <p:tags r:id="rId3"/>
            </p:custDataLst>
          </p:nvPr>
        </p:nvSpPr>
        <p:spPr>
          <a:xfrm rot="10800000">
            <a:off x="157480" y="28236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734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Crayons by Sir Fish / Em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086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txBox="1">
            <a:spLocks noChangeArrowheads="1"/>
          </p:cNvSpPr>
          <p:nvPr/>
        </p:nvSpPr>
        <p:spPr>
          <a:xfrm>
            <a:off x="2895600" y="914400"/>
            <a:ext cx="3429000" cy="647700"/>
          </a:xfrm>
          <a:prstGeom prst="rect">
            <a:avLst/>
          </a:prstGeom>
          <a:noFill/>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altLang="en-US" sz="4000" dirty="0" smtClean="0"/>
              <a:t>Visual 4</a:t>
            </a:r>
          </a:p>
        </p:txBody>
      </p:sp>
    </p:spTree>
    <p:extLst>
      <p:ext uri="{BB962C8B-B14F-4D97-AF65-F5344CB8AC3E}">
        <p14:creationId xmlns:p14="http://schemas.microsoft.com/office/powerpoint/2010/main" val="3824673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US" sz="3200" dirty="0" smtClean="0"/>
              <a:t>Which principle of design is shown in Visual 4? </a:t>
            </a:r>
            <a:endParaRPr lang="en-US" sz="3200"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Unity</a:t>
            </a:r>
          </a:p>
          <a:p>
            <a:pPr marL="514350" indent="-514350">
              <a:buFont typeface="Wingdings 2"/>
              <a:buAutoNum type="alphaUcPeriod"/>
            </a:pPr>
            <a:r>
              <a:rPr lang="en-US" sz="3200" dirty="0" smtClean="0"/>
              <a:t>Variety</a:t>
            </a:r>
            <a:endParaRPr lang="en-US" sz="3200" dirty="0"/>
          </a:p>
        </p:txBody>
      </p:sp>
    </p:spTree>
    <p:custDataLst>
      <p:tags r:id="rId1"/>
    </p:custDataLst>
    <p:extLst>
      <p:ext uri="{BB962C8B-B14F-4D97-AF65-F5344CB8AC3E}">
        <p14:creationId xmlns:p14="http://schemas.microsoft.com/office/powerpoint/2010/main" val="74535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va\Desktop\phuketthailandelnidophillipinesdotad.jpg"/>
          <p:cNvPicPr>
            <a:picLocks noChangeAspect="1" noChangeArrowheads="1"/>
          </p:cNvPicPr>
          <p:nvPr/>
        </p:nvPicPr>
        <p:blipFill>
          <a:blip r:embed="rId2" cstate="print"/>
          <a:srcRect/>
          <a:stretch>
            <a:fillRect/>
          </a:stretch>
        </p:blipFill>
        <p:spPr bwMode="auto">
          <a:xfrm>
            <a:off x="1676400" y="838200"/>
            <a:ext cx="5715000" cy="5715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US" sz="3200" dirty="0" smtClean="0"/>
              <a:t>Which principle of design is shown in Visual 4? </a:t>
            </a:r>
            <a:endParaRPr lang="en-US" sz="3200"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Unity</a:t>
            </a:r>
          </a:p>
          <a:p>
            <a:pPr marL="514350" indent="-514350">
              <a:buFont typeface="Wingdings 2"/>
              <a:buAutoNum type="alphaUcPeriod"/>
            </a:pPr>
            <a:r>
              <a:rPr lang="en-US" sz="3200" dirty="0" smtClean="0"/>
              <a:t>Variety</a:t>
            </a:r>
            <a:endParaRPr lang="en-US" sz="3200" dirty="0"/>
          </a:p>
        </p:txBody>
      </p:sp>
      <p:sp>
        <p:nvSpPr>
          <p:cNvPr id="5" name="CAI1"/>
          <p:cNvSpPr/>
          <p:nvPr>
            <p:custDataLst>
              <p:tags r:id="rId3"/>
            </p:custDataLst>
          </p:nvPr>
        </p:nvSpPr>
        <p:spPr>
          <a:xfrm rot="10800000">
            <a:off x="81280" y="3460666"/>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174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rtapprenticeonline.com/images/Rhythm7.jpg"/>
          <p:cNvPicPr/>
          <p:nvPr/>
        </p:nvPicPr>
        <p:blipFill>
          <a:blip r:embed="rId2" cstate="print"/>
          <a:srcRect/>
          <a:stretch>
            <a:fillRect/>
          </a:stretch>
        </p:blipFill>
        <p:spPr bwMode="auto">
          <a:xfrm>
            <a:off x="2133600" y="1752600"/>
            <a:ext cx="5410200" cy="4572000"/>
          </a:xfrm>
          <a:prstGeom prst="rect">
            <a:avLst/>
          </a:prstGeom>
          <a:noFill/>
          <a:ln w="9525">
            <a:noFill/>
            <a:miter lim="800000"/>
            <a:headEnd/>
            <a:tailEnd/>
          </a:ln>
        </p:spPr>
      </p:pic>
      <p:sp>
        <p:nvSpPr>
          <p:cNvPr id="3" name="Rectangle 4"/>
          <p:cNvSpPr txBox="1">
            <a:spLocks noChangeArrowheads="1"/>
          </p:cNvSpPr>
          <p:nvPr/>
        </p:nvSpPr>
        <p:spPr>
          <a:xfrm>
            <a:off x="2971800" y="848868"/>
            <a:ext cx="3429000" cy="647700"/>
          </a:xfrm>
          <a:prstGeom prst="rect">
            <a:avLst/>
          </a:prstGeom>
          <a:noFill/>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altLang="en-US" sz="4000" dirty="0" smtClean="0"/>
              <a:t>Visual 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US" sz="3200" dirty="0" smtClean="0"/>
              <a:t>Which principle of design is shown in Visual 5?</a:t>
            </a:r>
            <a:endParaRPr lang="en-US" sz="3200"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Proportion</a:t>
            </a:r>
          </a:p>
          <a:p>
            <a:pPr marL="514350" indent="-514350">
              <a:buFont typeface="Wingdings 2"/>
              <a:buAutoNum type="alphaUcPeriod"/>
            </a:pPr>
            <a:r>
              <a:rPr lang="en-US" sz="3200" dirty="0" smtClean="0"/>
              <a:t>Balance</a:t>
            </a:r>
            <a:endParaRPr lang="en-US" sz="3200" dirty="0"/>
          </a:p>
        </p:txBody>
      </p:sp>
    </p:spTree>
    <p:custDataLst>
      <p:tags r:id="rId1"/>
    </p:custDataLst>
    <p:extLst>
      <p:ext uri="{BB962C8B-B14F-4D97-AF65-F5344CB8AC3E}">
        <p14:creationId xmlns:p14="http://schemas.microsoft.com/office/powerpoint/2010/main" val="1389995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US" sz="3200" dirty="0" smtClean="0"/>
              <a:t>Which principle of design is shown in Visual 5?</a:t>
            </a:r>
            <a:endParaRPr lang="en-US" sz="3200"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Proportion</a:t>
            </a:r>
          </a:p>
          <a:p>
            <a:pPr marL="514350" indent="-514350">
              <a:buFont typeface="Wingdings 2"/>
              <a:buAutoNum type="alphaUcPeriod"/>
            </a:pPr>
            <a:r>
              <a:rPr lang="en-US" sz="3200" dirty="0" smtClean="0"/>
              <a:t>Balance</a:t>
            </a:r>
            <a:endParaRPr lang="en-US" sz="3200" dirty="0"/>
          </a:p>
        </p:txBody>
      </p:sp>
      <p:sp>
        <p:nvSpPr>
          <p:cNvPr id="5" name="CAI1"/>
          <p:cNvSpPr/>
          <p:nvPr>
            <p:custDataLst>
              <p:tags r:id="rId3"/>
            </p:custDataLst>
          </p:nvPr>
        </p:nvSpPr>
        <p:spPr>
          <a:xfrm rot="10800000">
            <a:off x="81280" y="22902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1945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hasis in pain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200"/>
            <a:ext cx="5943600" cy="4953000"/>
          </a:xfrm>
          <a:prstGeom prst="rect">
            <a:avLst/>
          </a:prstGeom>
          <a:ln/>
        </p:spPr>
        <p:style>
          <a:lnRef idx="2">
            <a:schemeClr val="dk1"/>
          </a:lnRef>
          <a:fillRef idx="1">
            <a:schemeClr val="lt1"/>
          </a:fillRef>
          <a:effectRef idx="0">
            <a:schemeClr val="dk1"/>
          </a:effectRef>
          <a:fontRef idx="minor">
            <a:schemeClr val="dk1"/>
          </a:fontRef>
        </p:style>
      </p:pic>
      <p:sp>
        <p:nvSpPr>
          <p:cNvPr id="3" name="Rectangle 4"/>
          <p:cNvSpPr txBox="1">
            <a:spLocks noChangeArrowheads="1"/>
          </p:cNvSpPr>
          <p:nvPr/>
        </p:nvSpPr>
        <p:spPr>
          <a:xfrm>
            <a:off x="2857500" y="762000"/>
            <a:ext cx="3429000" cy="647700"/>
          </a:xfrm>
          <a:prstGeom prst="rect">
            <a:avLst/>
          </a:prstGeom>
          <a:noFill/>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altLang="en-US" sz="4000" dirty="0" smtClean="0"/>
              <a:t>Visual 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US" sz="3200" dirty="0" smtClean="0"/>
              <a:t>Which principle of design is shown in Visual 6? </a:t>
            </a:r>
            <a:endParaRPr lang="en-US" sz="3200"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Emphasis</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Simplicity</a:t>
            </a:r>
          </a:p>
          <a:p>
            <a:pPr marL="514350" indent="-514350">
              <a:buFont typeface="Wingdings 2"/>
              <a:buAutoNum type="alphaUcPeriod"/>
            </a:pPr>
            <a:r>
              <a:rPr lang="en-US" sz="3200" dirty="0" smtClean="0"/>
              <a:t>Contrast</a:t>
            </a:r>
            <a:endParaRPr lang="en-US" sz="3200" dirty="0"/>
          </a:p>
        </p:txBody>
      </p:sp>
    </p:spTree>
    <p:custDataLst>
      <p:tags r:id="rId1"/>
    </p:custDataLst>
    <p:extLst>
      <p:ext uri="{BB962C8B-B14F-4D97-AF65-F5344CB8AC3E}">
        <p14:creationId xmlns:p14="http://schemas.microsoft.com/office/powerpoint/2010/main" val="2082678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US" sz="3200" dirty="0" smtClean="0"/>
              <a:t>Which principle of design is shown in Visual 6? </a:t>
            </a:r>
            <a:endParaRPr lang="en-US" sz="3200"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Emphasis</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Simplicity</a:t>
            </a:r>
          </a:p>
          <a:p>
            <a:pPr marL="514350" indent="-514350">
              <a:buFont typeface="Wingdings 2"/>
              <a:buAutoNum type="alphaUcPeriod"/>
            </a:pPr>
            <a:r>
              <a:rPr lang="en-US" sz="3200" dirty="0" smtClean="0"/>
              <a:t>Contrast</a:t>
            </a:r>
            <a:endParaRPr lang="en-US" sz="3200" dirty="0"/>
          </a:p>
        </p:txBody>
      </p:sp>
      <p:sp>
        <p:nvSpPr>
          <p:cNvPr id="5" name="CAI1"/>
          <p:cNvSpPr/>
          <p:nvPr>
            <p:custDataLst>
              <p:tags r:id="rId3"/>
            </p:custDataLst>
          </p:nvPr>
        </p:nvSpPr>
        <p:spPr>
          <a:xfrm rot="10800000">
            <a:off x="142240" y="16459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841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6997"/>
            <a:ext cx="2514600" cy="804204"/>
          </a:xfrm>
        </p:spPr>
        <p:txBody>
          <a:bodyPr>
            <a:noAutofit/>
          </a:bodyPr>
          <a:lstStyle/>
          <a:p>
            <a:r>
              <a:rPr lang="en-US" sz="4000" dirty="0" smtClean="0"/>
              <a:t>HARMONY</a:t>
            </a:r>
            <a:endParaRPr lang="en-US" sz="4000" dirty="0"/>
          </a:p>
        </p:txBody>
      </p:sp>
      <p:sp>
        <p:nvSpPr>
          <p:cNvPr id="3" name="Text Placeholder 2"/>
          <p:cNvSpPr>
            <a:spLocks noGrp="1"/>
          </p:cNvSpPr>
          <p:nvPr>
            <p:ph type="body" sz="half" idx="2"/>
          </p:nvPr>
        </p:nvSpPr>
        <p:spPr>
          <a:xfrm>
            <a:off x="609600" y="2362200"/>
            <a:ext cx="2286000" cy="2645905"/>
          </a:xfrm>
        </p:spPr>
        <p:txBody>
          <a:bodyPr>
            <a:normAutofit/>
          </a:bodyPr>
          <a:lstStyle/>
          <a:p>
            <a:r>
              <a:rPr lang="en-US" sz="2000" b="1" dirty="0" smtClean="0"/>
              <a:t>Harmony</a:t>
            </a:r>
            <a:r>
              <a:rPr lang="en-US" sz="2000" dirty="0" smtClean="0"/>
              <a:t> in visual design means all parts of the visual image relate to and complement each other.</a:t>
            </a:r>
          </a:p>
          <a:p>
            <a:endParaRPr lang="en-US" sz="2000" dirty="0"/>
          </a:p>
        </p:txBody>
      </p:sp>
      <p:pic>
        <p:nvPicPr>
          <p:cNvPr id="3074" name="Picture 2" descr="Photo: THE  LAST  DAY  OF  JULY  ~"/>
          <p:cNvPicPr>
            <a:picLocks noGrp="1" noChangeAspect="1" noChangeArrowheads="1"/>
          </p:cNvPicPr>
          <p:nvPr>
            <p:ph type="pic" idx="1"/>
          </p:nvPr>
        </p:nvPicPr>
        <p:blipFill>
          <a:blip r:embed="rId2" cstate="print"/>
          <a:srcRect t="7442" b="7442"/>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NICE  COOL  BREEZES  ON  THE  BEACH  TODAY  ~"/>
          <p:cNvPicPr>
            <a:picLocks noChangeAspect="1" noChangeArrowheads="1"/>
          </p:cNvPicPr>
          <p:nvPr/>
        </p:nvPicPr>
        <p:blipFill>
          <a:blip r:embed="rId2" cstate="print"/>
          <a:srcRect/>
          <a:stretch>
            <a:fillRect/>
          </a:stretch>
        </p:blipFill>
        <p:spPr bwMode="auto">
          <a:xfrm>
            <a:off x="1905000" y="990600"/>
            <a:ext cx="5334000" cy="3879917"/>
          </a:xfrm>
          <a:prstGeom prst="rect">
            <a:avLst/>
          </a:prstGeom>
          <a:noFill/>
        </p:spPr>
      </p:pic>
      <p:sp>
        <p:nvSpPr>
          <p:cNvPr id="4" name="Rectangle 3"/>
          <p:cNvSpPr/>
          <p:nvPr/>
        </p:nvSpPr>
        <p:spPr>
          <a:xfrm>
            <a:off x="990600" y="5105400"/>
            <a:ext cx="7162800" cy="129266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endParaRPr lang="en-US" sz="1000" dirty="0" smtClean="0"/>
          </a:p>
          <a:p>
            <a:r>
              <a:rPr lang="en-US" sz="2800" dirty="0" smtClean="0"/>
              <a:t>Harmony is the visually satisfying effect of combining similar or related elements.</a:t>
            </a:r>
          </a:p>
          <a:p>
            <a:endParaRPr lang="en-US" sz="1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623175" cy="508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354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7696200"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4000" b="1" i="1" dirty="0" smtClean="0">
                <a:solidFill>
                  <a:schemeClr val="tx2"/>
                </a:solidFill>
                <a:latin typeface="+mn-lt"/>
              </a:rPr>
              <a:t>Principles of Design </a:t>
            </a:r>
            <a:r>
              <a:rPr lang="en-US" sz="4000" dirty="0" smtClean="0">
                <a:solidFill>
                  <a:schemeClr val="tx2"/>
                </a:solidFill>
                <a:latin typeface="+mn-lt"/>
              </a:rPr>
              <a:t>refer to the visual strategies used by artists, </a:t>
            </a:r>
            <a:r>
              <a:rPr lang="en-US" sz="4000" dirty="0" smtClean="0">
                <a:solidFill>
                  <a:schemeClr val="tx2"/>
                </a:solidFill>
              </a:rPr>
              <a:t>in conjunction</a:t>
            </a:r>
            <a:r>
              <a:rPr lang="en-US" sz="4000" dirty="0" smtClean="0">
                <a:solidFill>
                  <a:schemeClr val="tx2"/>
                </a:solidFill>
                <a:latin typeface="+mn-lt"/>
              </a:rPr>
              <a:t> with the elements of arts – for expressive purposes (</a:t>
            </a:r>
            <a:r>
              <a:rPr lang="en-US" sz="4000" dirty="0" err="1" smtClean="0">
                <a:solidFill>
                  <a:schemeClr val="tx2"/>
                </a:solidFill>
                <a:latin typeface="+mn-lt"/>
              </a:rPr>
              <a:t>Fichner-Rathus</a:t>
            </a:r>
            <a:r>
              <a:rPr lang="en-US" sz="4000" dirty="0" smtClean="0">
                <a:solidFill>
                  <a:schemeClr val="tx2"/>
                </a:solidFill>
                <a:latin typeface="+mn-lt"/>
              </a:rPr>
              <a:t>, 2008).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2895600" cy="62788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PH" b="1" dirty="0" smtClean="0"/>
              <a:t>RHYTHM</a:t>
            </a:r>
            <a:endParaRPr lang="en-PH" b="1" dirty="0"/>
          </a:p>
        </p:txBody>
      </p:sp>
      <p:sp>
        <p:nvSpPr>
          <p:cNvPr id="3" name="Content Placeholder 2"/>
          <p:cNvSpPr>
            <a:spLocks noGrp="1"/>
          </p:cNvSpPr>
          <p:nvPr>
            <p:ph idx="1"/>
          </p:nvPr>
        </p:nvSpPr>
        <p:spPr>
          <a:xfrm>
            <a:off x="609600" y="2087880"/>
            <a:ext cx="8077200" cy="4389120"/>
          </a:xfrm>
        </p:spPr>
        <p:style>
          <a:lnRef idx="1">
            <a:schemeClr val="accent2"/>
          </a:lnRef>
          <a:fillRef idx="3">
            <a:schemeClr val="accent2"/>
          </a:fillRef>
          <a:effectRef idx="2">
            <a:schemeClr val="accent2"/>
          </a:effectRef>
          <a:fontRef idx="minor">
            <a:schemeClr val="lt1"/>
          </a:fontRef>
        </p:style>
        <p:txBody>
          <a:bodyPr>
            <a:normAutofit/>
          </a:bodyPr>
          <a:lstStyle/>
          <a:p>
            <a:pPr>
              <a:buNone/>
            </a:pPr>
            <a:endParaRPr lang="en-PH" sz="800" dirty="0" smtClean="0"/>
          </a:p>
          <a:p>
            <a:pPr>
              <a:buNone/>
            </a:pPr>
            <a:endParaRPr lang="en-PH" sz="800" dirty="0" smtClean="0"/>
          </a:p>
          <a:p>
            <a:pPr>
              <a:buFont typeface="Wingdings" pitchFamily="2" charset="2"/>
              <a:buChar char="ü"/>
            </a:pPr>
            <a:r>
              <a:rPr lang="en-PH" dirty="0" smtClean="0"/>
              <a:t> is organized movement, a beat, a repetition.</a:t>
            </a:r>
          </a:p>
          <a:p>
            <a:endParaRPr lang="en-PH" dirty="0" smtClean="0"/>
          </a:p>
          <a:p>
            <a:pPr>
              <a:buFont typeface="Wingdings" pitchFamily="2" charset="2"/>
              <a:buChar char="ü"/>
            </a:pPr>
            <a:r>
              <a:rPr lang="en-PH" dirty="0" smtClean="0"/>
              <a:t>is created by repetition, and repetitive patterns convey a sense of movement.</a:t>
            </a:r>
          </a:p>
          <a:p>
            <a:endParaRPr lang="en-PH" dirty="0" smtClean="0"/>
          </a:p>
          <a:p>
            <a:pPr>
              <a:buFont typeface="Wingdings" pitchFamily="2" charset="2"/>
              <a:buChar char="ü"/>
            </a:pPr>
            <a:r>
              <a:rPr lang="en-PH" dirty="0" smtClean="0"/>
              <a:t>in the visual arts, the viewer perceives rhythm by grouping elements such as </a:t>
            </a:r>
            <a:r>
              <a:rPr lang="en-PH" dirty="0" err="1" smtClean="0"/>
              <a:t>color</a:t>
            </a:r>
            <a:r>
              <a:rPr lang="en-PH" dirty="0" smtClean="0"/>
              <a:t>, line and shape.</a:t>
            </a:r>
          </a:p>
          <a:p>
            <a:pPr>
              <a:buNone/>
            </a:pPr>
            <a:endParaRPr lang="en-PH" dirty="0" smtClean="0"/>
          </a:p>
          <a:p>
            <a:pPr>
              <a:buNone/>
            </a:pPr>
            <a:endParaRPr lang="en-PH" sz="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05000"/>
            <a:ext cx="8001000" cy="317009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PH" sz="4000" dirty="0" smtClean="0"/>
              <a:t>    Rhythmical patterns help the eye to move easily from one part of the room to another or from one part of a design to another </a:t>
            </a:r>
            <a:r>
              <a:rPr lang="en-PH" sz="3600" dirty="0" smtClean="0"/>
              <a:t>(</a:t>
            </a:r>
            <a:r>
              <a:rPr lang="en-US" sz="3600" dirty="0"/>
              <a:t>Sanchez, et al</a:t>
            </a:r>
            <a:r>
              <a:rPr lang="en-US" sz="3600" dirty="0" smtClean="0"/>
              <a:t>., 2009).</a:t>
            </a:r>
            <a:r>
              <a:rPr lang="en-PH" sz="4000" dirty="0" smtClean="0"/>
              <a:t> </a:t>
            </a:r>
            <a:endParaRPr lang="en-PH"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3581400" cy="1009648"/>
          </a:xfrm>
        </p:spPr>
        <p:txBody>
          <a:bodyPr/>
          <a:lstStyle/>
          <a:p>
            <a:r>
              <a:rPr lang="en-PH" sz="3400" b="1" dirty="0" smtClean="0"/>
              <a:t>Regular Repetition</a:t>
            </a:r>
            <a:endParaRPr lang="en-PH" sz="3400" b="1" dirty="0"/>
          </a:p>
        </p:txBody>
      </p:sp>
      <p:sp>
        <p:nvSpPr>
          <p:cNvPr id="3" name="Text Placeholder 2"/>
          <p:cNvSpPr>
            <a:spLocks noGrp="1"/>
          </p:cNvSpPr>
          <p:nvPr>
            <p:ph type="body" idx="2"/>
          </p:nvPr>
        </p:nvSpPr>
        <p:spPr>
          <a:xfrm>
            <a:off x="685800" y="1676400"/>
            <a:ext cx="3200400" cy="4724400"/>
          </a:xfrm>
        </p:spPr>
        <p:txBody>
          <a:bodyPr>
            <a:noAutofit/>
          </a:bodyPr>
          <a:lstStyle/>
          <a:p>
            <a:pPr>
              <a:buFont typeface="Wingdings" pitchFamily="2" charset="2"/>
              <a:buChar char="Ø"/>
            </a:pPr>
            <a:r>
              <a:rPr lang="en-PH" sz="2200" dirty="0" smtClean="0"/>
              <a:t>A means of creating rhythm in which elements of a composition are duplicated at orderly or fixed intervals. </a:t>
            </a:r>
          </a:p>
          <a:p>
            <a:endParaRPr lang="en-PH" sz="800" dirty="0" smtClean="0"/>
          </a:p>
          <a:p>
            <a:pPr>
              <a:buFont typeface="Wingdings" pitchFamily="2" charset="2"/>
              <a:buChar char="Ø"/>
            </a:pPr>
            <a:r>
              <a:rPr lang="en-PH" sz="2200" dirty="0" smtClean="0"/>
              <a:t>The easiest and most precise way to create rhythm.</a:t>
            </a:r>
          </a:p>
          <a:p>
            <a:endParaRPr lang="en-PH" sz="800" dirty="0" smtClean="0"/>
          </a:p>
          <a:p>
            <a:pPr>
              <a:buFont typeface="Wingdings" pitchFamily="2" charset="2"/>
              <a:buChar char="Ø"/>
            </a:pPr>
            <a:r>
              <a:rPr lang="en-PH" sz="2200" dirty="0" smtClean="0"/>
              <a:t>Regular repetition was </a:t>
            </a:r>
          </a:p>
          <a:p>
            <a:r>
              <a:rPr lang="en-PH" sz="2200" dirty="0" smtClean="0"/>
              <a:t>a core property of Minimalist artists, of which </a:t>
            </a:r>
            <a:r>
              <a:rPr lang="en-PH" sz="2200" dirty="0" err="1" smtClean="0"/>
              <a:t>Flavin</a:t>
            </a:r>
            <a:r>
              <a:rPr lang="en-PH" sz="2200" dirty="0" smtClean="0"/>
              <a:t> was one.</a:t>
            </a:r>
          </a:p>
          <a:p>
            <a:endParaRPr lang="en-PH" sz="2200" dirty="0" smtClean="0"/>
          </a:p>
        </p:txBody>
      </p:sp>
      <p:pic>
        <p:nvPicPr>
          <p:cNvPr id="7" name="Content Placeholder 6" descr="319-untitled-to-jan-and-ron-greenberg-1972-73-st-louis-art-museum-1973-2_corrected-205.jpg"/>
          <p:cNvPicPr>
            <a:picLocks noGrp="1" noChangeAspect="1"/>
          </p:cNvPicPr>
          <p:nvPr>
            <p:ph sz="half" idx="1"/>
          </p:nvPr>
        </p:nvPicPr>
        <p:blipFill>
          <a:blip r:embed="rId2" cstate="print"/>
          <a:stretch>
            <a:fillRect/>
          </a:stretch>
        </p:blipFill>
        <p:spPr>
          <a:xfrm>
            <a:off x="4316661" y="1676399"/>
            <a:ext cx="4318832" cy="3726051"/>
          </a:xfrm>
        </p:spPr>
      </p:pic>
      <p:sp>
        <p:nvSpPr>
          <p:cNvPr id="9" name="Rectangle 8"/>
          <p:cNvSpPr/>
          <p:nvPr/>
        </p:nvSpPr>
        <p:spPr>
          <a:xfrm>
            <a:off x="4495800" y="5562600"/>
            <a:ext cx="4343400" cy="646331"/>
          </a:xfrm>
          <a:prstGeom prst="rect">
            <a:avLst/>
          </a:prstGeom>
        </p:spPr>
        <p:txBody>
          <a:bodyPr wrap="square">
            <a:spAutoFit/>
          </a:bodyPr>
          <a:lstStyle/>
          <a:p>
            <a:pPr algn="l"/>
            <a:r>
              <a:rPr lang="en-PH" sz="1200" b="1" dirty="0" smtClean="0"/>
              <a:t>Dan </a:t>
            </a:r>
            <a:r>
              <a:rPr lang="en-PH" sz="1200" b="1" dirty="0" err="1" smtClean="0"/>
              <a:t>Flavin</a:t>
            </a:r>
            <a:r>
              <a:rPr lang="en-PH" sz="1200" b="1" dirty="0" smtClean="0"/>
              <a:t>. U</a:t>
            </a:r>
            <a:r>
              <a:rPr lang="en-PH" sz="1200" b="1" i="1" dirty="0" smtClean="0"/>
              <a:t>ntitled </a:t>
            </a:r>
            <a:r>
              <a:rPr lang="en-PH" sz="1200" dirty="0" smtClean="0"/>
              <a:t>(to Jan and Ron Greenberg), installation view at the Dan </a:t>
            </a:r>
            <a:r>
              <a:rPr lang="en-PH" sz="1200" dirty="0" err="1" smtClean="0"/>
              <a:t>Flavin</a:t>
            </a:r>
            <a:r>
              <a:rPr lang="en-PH" sz="1200" dirty="0" smtClean="0"/>
              <a:t> Art Institute, Bridgehampton, NY. (1972–73) Fluorescent light (96”x96”). </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PH" sz="3200" b="1" dirty="0" smtClean="0"/>
              <a:t>Regular Repetition</a:t>
            </a:r>
            <a:endParaRPr lang="en-PH" sz="3200" b="1" dirty="0"/>
          </a:p>
        </p:txBody>
      </p:sp>
      <p:sp>
        <p:nvSpPr>
          <p:cNvPr id="3" name="Text Placeholder 2"/>
          <p:cNvSpPr>
            <a:spLocks noGrp="1"/>
          </p:cNvSpPr>
          <p:nvPr>
            <p:ph type="body" idx="1"/>
          </p:nvPr>
        </p:nvSpPr>
        <p:spPr>
          <a:xfrm>
            <a:off x="457200" y="1447800"/>
            <a:ext cx="5029200" cy="1066800"/>
          </a:xfrm>
        </p:spPr>
        <p:style>
          <a:lnRef idx="1">
            <a:schemeClr val="accent1"/>
          </a:lnRef>
          <a:fillRef idx="2">
            <a:schemeClr val="accent1"/>
          </a:fillRef>
          <a:effectRef idx="1">
            <a:schemeClr val="accent1"/>
          </a:effectRef>
          <a:fontRef idx="minor">
            <a:schemeClr val="dk1"/>
          </a:fontRef>
        </p:style>
        <p:txBody>
          <a:bodyPr/>
          <a:lstStyle/>
          <a:p>
            <a:r>
              <a:rPr lang="en-PH" sz="1600" dirty="0" smtClean="0"/>
              <a:t>Donald Judd’s sculpture in particular was based on the repetition of simple geometric shapes mounted on walls or set on the floor in a steady, evenly spaced pattern. </a:t>
            </a:r>
            <a:endParaRPr lang="en-PH" sz="1600" dirty="0"/>
          </a:p>
        </p:txBody>
      </p:sp>
      <p:pic>
        <p:nvPicPr>
          <p:cNvPr id="7" name="Content Placeholder 6" descr="books_007.jpg"/>
          <p:cNvPicPr>
            <a:picLocks noGrp="1" noChangeAspect="1"/>
          </p:cNvPicPr>
          <p:nvPr>
            <p:ph sz="quarter" idx="2"/>
          </p:nvPr>
        </p:nvPicPr>
        <p:blipFill>
          <a:blip r:embed="rId2" cstate="print"/>
          <a:stretch>
            <a:fillRect/>
          </a:stretch>
        </p:blipFill>
        <p:spPr>
          <a:xfrm>
            <a:off x="903302" y="2514600"/>
            <a:ext cx="3147983" cy="3846513"/>
          </a:xfrm>
        </p:spPr>
      </p:pic>
      <p:pic>
        <p:nvPicPr>
          <p:cNvPr id="8" name="Content Placeholder 7" descr="books.jpg"/>
          <p:cNvPicPr>
            <a:picLocks noGrp="1" noChangeAspect="1"/>
          </p:cNvPicPr>
          <p:nvPr>
            <p:ph sz="quarter" idx="4"/>
          </p:nvPr>
        </p:nvPicPr>
        <p:blipFill>
          <a:blip r:embed="rId3" cstate="print"/>
          <a:stretch>
            <a:fillRect/>
          </a:stretch>
        </p:blipFill>
        <p:spPr>
          <a:xfrm>
            <a:off x="4038600" y="2514600"/>
            <a:ext cx="3276600" cy="3846513"/>
          </a:xfrm>
        </p:spPr>
      </p:pic>
      <p:sp>
        <p:nvSpPr>
          <p:cNvPr id="10" name="Text Placeholder 3"/>
          <p:cNvSpPr>
            <a:spLocks noGrp="1"/>
          </p:cNvSpPr>
          <p:nvPr>
            <p:ph type="body" sz="half" idx="3"/>
          </p:nvPr>
        </p:nvSpPr>
        <p:spPr>
          <a:xfrm>
            <a:off x="5638800" y="1524000"/>
            <a:ext cx="3048000" cy="76200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PH" sz="1600" dirty="0" smtClean="0">
                <a:solidFill>
                  <a:schemeClr val="tx1"/>
                </a:solidFill>
              </a:rPr>
              <a:t>Minimalism.</a:t>
            </a:r>
            <a:r>
              <a:rPr lang="en-PH" sz="1600" dirty="0" smtClean="0"/>
              <a:t>  An abstract art movement begun in the 1960s that emphasizes the use of pure </a:t>
            </a:r>
          </a:p>
          <a:p>
            <a:r>
              <a:rPr lang="en-PH" sz="1600" dirty="0" smtClean="0"/>
              <a:t>and simple shapes and materials. </a:t>
            </a:r>
            <a:endParaRPr lang="en-PH"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smtClean="0"/>
              <a:t>Alternating</a:t>
            </a:r>
            <a:r>
              <a:rPr lang="en-PH" sz="2800" dirty="0" smtClean="0"/>
              <a:t> </a:t>
            </a:r>
            <a:r>
              <a:rPr lang="en-PH" sz="3200" dirty="0" smtClean="0"/>
              <a:t>Rhythm</a:t>
            </a:r>
            <a:endParaRPr lang="en-PH" sz="3200" dirty="0"/>
          </a:p>
        </p:txBody>
      </p:sp>
      <p:sp>
        <p:nvSpPr>
          <p:cNvPr id="3" name="Text Placeholder 2"/>
          <p:cNvSpPr>
            <a:spLocks noGrp="1"/>
          </p:cNvSpPr>
          <p:nvPr>
            <p:ph type="body" sz="half" idx="2"/>
          </p:nvPr>
        </p:nvSpPr>
        <p:spPr>
          <a:xfrm>
            <a:off x="609600" y="2828785"/>
            <a:ext cx="2362200" cy="2179320"/>
          </a:xfrm>
        </p:spPr>
        <p:style>
          <a:lnRef idx="0">
            <a:schemeClr val="accent2"/>
          </a:lnRef>
          <a:fillRef idx="3">
            <a:schemeClr val="accent2"/>
          </a:fillRef>
          <a:effectRef idx="3">
            <a:schemeClr val="accent2"/>
          </a:effectRef>
          <a:fontRef idx="minor">
            <a:schemeClr val="lt1"/>
          </a:fontRef>
        </p:style>
        <p:txBody>
          <a:bodyPr>
            <a:noAutofit/>
          </a:bodyPr>
          <a:lstStyle/>
          <a:p>
            <a:r>
              <a:rPr lang="en-PH" sz="2200" dirty="0" smtClean="0"/>
              <a:t>a type of rhythm in which different elements in a work repeat themselves in predictable order.  </a:t>
            </a:r>
          </a:p>
          <a:p>
            <a:endParaRPr lang="en-PH" sz="2200" dirty="0"/>
          </a:p>
        </p:txBody>
      </p:sp>
      <p:pic>
        <p:nvPicPr>
          <p:cNvPr id="5" name="Picture Placeholder 4" descr="Chrysanthemum.jpg"/>
          <p:cNvPicPr>
            <a:picLocks noGrp="1" noChangeAspect="1"/>
          </p:cNvPicPr>
          <p:nvPr>
            <p:ph type="pic" idx="1"/>
          </p:nvPr>
        </p:nvPicPr>
        <p:blipFill>
          <a:blip r:embed="rId2" cstate="print"/>
          <a:stretch>
            <a:fillRect/>
          </a:stretch>
        </p:blipFill>
        <p:spPr>
          <a:xfrm rot="420000">
            <a:off x="3253256" y="1198486"/>
            <a:ext cx="5066003" cy="3931920"/>
          </a:xfrm>
          <a:prstGeom prst="rect">
            <a:avLst/>
          </a:prstGeom>
          <a:ln/>
        </p:spPr>
        <p:style>
          <a:lnRef idx="0">
            <a:schemeClr val="dk1"/>
          </a:lnRef>
          <a:fillRef idx="3">
            <a:schemeClr val="dk1"/>
          </a:fillRef>
          <a:effectRef idx="3">
            <a:schemeClr val="dk1"/>
          </a:effectRef>
          <a:fontRef idx="minor">
            <a:schemeClr val="lt1"/>
          </a:fontRef>
        </p:style>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PH" sz="2800" b="1" dirty="0" smtClean="0"/>
              <a:t>Progressive  Rhythm</a:t>
            </a:r>
            <a:endParaRPr lang="en-PH" sz="2800" b="1" dirty="0"/>
          </a:p>
        </p:txBody>
      </p:sp>
      <p:sp>
        <p:nvSpPr>
          <p:cNvPr id="3" name="Text Placeholder 2"/>
          <p:cNvSpPr>
            <a:spLocks noGrp="1"/>
          </p:cNvSpPr>
          <p:nvPr>
            <p:ph type="body" idx="2"/>
          </p:nvPr>
        </p:nvSpPr>
        <p:spPr>
          <a:xfrm>
            <a:off x="685800" y="3200400"/>
            <a:ext cx="2743200" cy="3200400"/>
          </a:xfrm>
        </p:spPr>
        <p:style>
          <a:lnRef idx="1">
            <a:schemeClr val="accent1"/>
          </a:lnRef>
          <a:fillRef idx="2">
            <a:schemeClr val="accent1"/>
          </a:fillRef>
          <a:effectRef idx="1">
            <a:schemeClr val="accent1"/>
          </a:effectRef>
          <a:fontRef idx="minor">
            <a:schemeClr val="dk1"/>
          </a:fontRef>
        </p:style>
        <p:txBody>
          <a:bodyPr>
            <a:noAutofit/>
          </a:bodyPr>
          <a:lstStyle/>
          <a:p>
            <a:pPr>
              <a:buFont typeface="Wingdings" pitchFamily="2" charset="2"/>
              <a:buChar char="Ø"/>
            </a:pPr>
            <a:r>
              <a:rPr lang="en-PH" sz="2100" dirty="0" smtClean="0"/>
              <a:t>Such variations are seen in progressive rhythm, in which the rhythm of elements of a work of art such as shape, texture, or </a:t>
            </a:r>
            <a:r>
              <a:rPr lang="en-PH" sz="2100" dirty="0" err="1" smtClean="0"/>
              <a:t>color</a:t>
            </a:r>
            <a:r>
              <a:rPr lang="en-PH" sz="2100" dirty="0" smtClean="0"/>
              <a:t> change slightly as they move, or progress toward a defined point in the composition.    </a:t>
            </a:r>
            <a:endParaRPr lang="en-PH" sz="2100" dirty="0"/>
          </a:p>
        </p:txBody>
      </p:sp>
      <p:pic>
        <p:nvPicPr>
          <p:cNvPr id="5" name="Content Placeholder 4" descr="Tulips.jpg"/>
          <p:cNvPicPr>
            <a:picLocks noGrp="1" noChangeAspect="1"/>
          </p:cNvPicPr>
          <p:nvPr>
            <p:ph sz="half" idx="1"/>
          </p:nvPr>
        </p:nvPicPr>
        <p:blipFill>
          <a:blip r:embed="rId2" cstate="print"/>
          <a:stretch>
            <a:fillRect/>
          </a:stretch>
        </p:blipFill>
        <p:spPr>
          <a:xfrm>
            <a:off x="3505200" y="762001"/>
            <a:ext cx="5486398" cy="5950040"/>
          </a:xfrm>
        </p:spPr>
      </p:pic>
      <p:sp>
        <p:nvSpPr>
          <p:cNvPr id="6" name="Title 1"/>
          <p:cNvSpPr txBox="1">
            <a:spLocks/>
          </p:cNvSpPr>
          <p:nvPr/>
        </p:nvSpPr>
        <p:spPr>
          <a:xfrm>
            <a:off x="685800" y="1828800"/>
            <a:ext cx="2743200" cy="1143000"/>
          </a:xfrm>
          <a:prstGeom prst="rect">
            <a:avLst/>
          </a:prstGeom>
        </p:spPr>
        <p:style>
          <a:lnRef idx="1">
            <a:schemeClr val="dk1"/>
          </a:lnRef>
          <a:fillRef idx="2">
            <a:schemeClr val="dk1"/>
          </a:fillRef>
          <a:effectRef idx="1">
            <a:schemeClr val="dk1"/>
          </a:effectRef>
          <a:fontRef idx="minor">
            <a:schemeClr val="dk1"/>
          </a:fontRef>
        </p:style>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PH" sz="2100" b="0" i="0" u="none" strike="noStrike" kern="1200" cap="none" spc="0" normalizeH="0" baseline="0" noProof="0" dirty="0" smtClean="0">
                <a:ln>
                  <a:noFill/>
                </a:ln>
                <a:solidFill>
                  <a:schemeClr val="tx1"/>
                </a:solidFill>
                <a:effectLst/>
                <a:uLnTx/>
                <a:uFillTx/>
                <a:ea typeface="+mj-ea"/>
                <a:cs typeface="+mj-cs"/>
              </a:rPr>
              <a:t>Minor variations in rhythm can add interest to a composition.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8229600" cy="404418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spcBef>
                <a:spcPct val="20000"/>
              </a:spcBef>
              <a:defRPr/>
            </a:pPr>
            <a:r>
              <a:rPr lang="en-US" sz="3600" b="1" kern="0" dirty="0" smtClean="0"/>
              <a:t>Balance</a:t>
            </a:r>
            <a:endParaRPr lang="en-US" sz="3600" kern="0" dirty="0" smtClean="0"/>
          </a:p>
          <a:p>
            <a:pPr lvl="0" algn="just">
              <a:spcBef>
                <a:spcPct val="20000"/>
              </a:spcBef>
              <a:defRPr/>
            </a:pPr>
            <a:r>
              <a:rPr lang="en-US" sz="1600" kern="0" dirty="0" smtClean="0"/>
              <a:t/>
            </a:r>
            <a:br>
              <a:rPr lang="en-US" sz="1600" kern="0" dirty="0" smtClean="0"/>
            </a:br>
            <a:r>
              <a:rPr lang="en-US" sz="1600" kern="0" dirty="0" smtClean="0"/>
              <a:t>	</a:t>
            </a:r>
            <a:r>
              <a:rPr lang="en-US" sz="2400" kern="0" dirty="0" smtClean="0"/>
              <a:t>Balance is the concept of visual equilibrium, and relates to our physical sense of balance. It is a reconciliation of opposing forces in a composition that results in visual stability. </a:t>
            </a:r>
          </a:p>
          <a:p>
            <a:pPr lvl="0" algn="just">
              <a:spcBef>
                <a:spcPct val="20000"/>
              </a:spcBef>
              <a:defRPr/>
            </a:pPr>
            <a:endParaRPr lang="en-US" sz="1000" kern="0" dirty="0" smtClean="0"/>
          </a:p>
          <a:p>
            <a:pPr lvl="0" algn="just">
              <a:spcBef>
                <a:spcPct val="20000"/>
              </a:spcBef>
              <a:defRPr/>
            </a:pPr>
            <a:r>
              <a:rPr lang="en-US" sz="2400" kern="0" dirty="0" smtClean="0"/>
              <a:t>	Most successful compositions achieve balance in one of two ways: </a:t>
            </a:r>
            <a:r>
              <a:rPr lang="en-US" sz="2400" b="1" kern="0" dirty="0" smtClean="0"/>
              <a:t>symmetrically</a:t>
            </a:r>
            <a:r>
              <a:rPr lang="en-US" sz="2400" kern="0" dirty="0" smtClean="0"/>
              <a:t> or </a:t>
            </a:r>
            <a:r>
              <a:rPr lang="en-US" sz="2400" b="1" kern="0" dirty="0" smtClean="0"/>
              <a:t>asymmetrically.</a:t>
            </a:r>
            <a:r>
              <a:rPr lang="en-US" sz="2400" kern="0" dirty="0" smtClean="0"/>
              <a:t> </a:t>
            </a:r>
          </a:p>
          <a:p>
            <a:pPr lvl="0" algn="just">
              <a:spcBef>
                <a:spcPct val="20000"/>
              </a:spcBef>
              <a:defRPr/>
            </a:pPr>
            <a:endParaRPr lang="en-US" sz="1000" kern="0" dirty="0" smtClean="0"/>
          </a:p>
          <a:p>
            <a:pPr lvl="0" algn="just">
              <a:spcBef>
                <a:spcPct val="20000"/>
              </a:spcBef>
              <a:defRPr/>
            </a:pPr>
            <a:r>
              <a:rPr lang="en-US" sz="2400" kern="0"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8200"/>
            <a:ext cx="7848600" cy="1600200"/>
          </a:xfrm>
        </p:spPr>
        <p:style>
          <a:lnRef idx="1">
            <a:schemeClr val="accent1"/>
          </a:lnRef>
          <a:fillRef idx="2">
            <a:schemeClr val="accent1"/>
          </a:fillRef>
          <a:effectRef idx="1">
            <a:schemeClr val="accent1"/>
          </a:effectRef>
          <a:fontRef idx="minor">
            <a:schemeClr val="dk1"/>
          </a:fontRef>
        </p:style>
        <p:txBody>
          <a:bodyPr>
            <a:noAutofit/>
          </a:bodyPr>
          <a:lstStyle/>
          <a:p>
            <a:r>
              <a:rPr lang="en-PH" sz="2000" dirty="0" smtClean="0"/>
              <a:t>      </a:t>
            </a:r>
            <a:br>
              <a:rPr lang="en-PH" sz="2000" dirty="0" smtClean="0"/>
            </a:br>
            <a:r>
              <a:rPr lang="en-PH" sz="2000" dirty="0" smtClean="0"/>
              <a:t/>
            </a:r>
            <a:br>
              <a:rPr lang="en-PH" sz="2000" dirty="0" smtClean="0"/>
            </a:br>
            <a:r>
              <a:rPr lang="en-PH" sz="2000" dirty="0" smtClean="0"/>
              <a:t/>
            </a:r>
            <a:br>
              <a:rPr lang="en-PH" sz="2000" dirty="0" smtClean="0"/>
            </a:br>
            <a:r>
              <a:rPr lang="en-PH" sz="2000" dirty="0" smtClean="0"/>
              <a:t/>
            </a:r>
            <a:br>
              <a:rPr lang="en-PH" sz="2000" dirty="0" smtClean="0"/>
            </a:br>
            <a:r>
              <a:rPr lang="en-PH" sz="2000" dirty="0" smtClean="0"/>
              <a:t>       In architectural works like the United States Capitol – the house in </a:t>
            </a:r>
            <a:br>
              <a:rPr lang="en-PH" sz="2000" dirty="0" smtClean="0"/>
            </a:br>
            <a:r>
              <a:rPr lang="en-PH" sz="2000" dirty="0" smtClean="0"/>
              <a:t>  which the laws of the land are created –  repetition and symmetry can </a:t>
            </a:r>
            <a:br>
              <a:rPr lang="en-PH" sz="2000" dirty="0" smtClean="0"/>
            </a:br>
            <a:r>
              <a:rPr lang="en-PH" sz="2000" dirty="0" smtClean="0"/>
              <a:t>  imply rationality and decorum, tying the structure of the building to a   </a:t>
            </a:r>
            <a:br>
              <a:rPr lang="en-PH" sz="2000" dirty="0" smtClean="0"/>
            </a:br>
            <a:r>
              <a:rPr lang="en-PH" sz="2000" dirty="0" smtClean="0"/>
              <a:t>  certain symbolic ideal.  </a:t>
            </a:r>
            <a:br>
              <a:rPr lang="en-PH" sz="2000" dirty="0" smtClean="0"/>
            </a:br>
            <a:endParaRPr lang="en-PH"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 y="0"/>
            <a:ext cx="9144000" cy="4212205"/>
          </a:xfrm>
          <a:prstGeom prst="rect">
            <a:avLst/>
          </a:prstGeom>
          <a:noFill/>
          <a:ln w="9525">
            <a:noFill/>
            <a:miter lim="800000"/>
            <a:headEnd/>
            <a:tailEnd/>
          </a:ln>
          <a:effectLst/>
        </p:spPr>
      </p:pic>
      <p:sp>
        <p:nvSpPr>
          <p:cNvPr id="5" name="Title 1"/>
          <p:cNvSpPr txBox="1">
            <a:spLocks/>
          </p:cNvSpPr>
          <p:nvPr/>
        </p:nvSpPr>
        <p:spPr>
          <a:xfrm>
            <a:off x="457200" y="685800"/>
            <a:ext cx="8229600" cy="515112"/>
          </a:xfrm>
          <a:prstGeom prst="rect">
            <a:avLst/>
          </a:prstGeom>
        </p:spPr>
        <p:txBody>
          <a:bodyPr vert="horz" lIns="0" rIns="0" bIns="0" anchor="b">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PH"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uman body.jpg"/>
          <p:cNvPicPr>
            <a:picLocks noGrp="1" noChangeAspect="1"/>
          </p:cNvPicPr>
          <p:nvPr>
            <p:ph idx="1"/>
          </p:nvPr>
        </p:nvPicPr>
        <p:blipFill>
          <a:blip r:embed="rId2" cstate="print"/>
          <a:stretch>
            <a:fillRect/>
          </a:stretch>
        </p:blipFill>
        <p:spPr>
          <a:xfrm>
            <a:off x="1066800" y="752446"/>
            <a:ext cx="4495800" cy="5886508"/>
          </a:xfrm>
        </p:spPr>
        <p:style>
          <a:lnRef idx="0">
            <a:schemeClr val="dk1"/>
          </a:lnRef>
          <a:fillRef idx="3">
            <a:schemeClr val="dk1"/>
          </a:fillRef>
          <a:effectRef idx="3">
            <a:schemeClr val="dk1"/>
          </a:effectRef>
          <a:fontRef idx="minor">
            <a:schemeClr val="lt1"/>
          </a:fontRef>
        </p:style>
      </p:pic>
      <p:sp>
        <p:nvSpPr>
          <p:cNvPr id="5" name="Text Placeholder 2"/>
          <p:cNvSpPr txBox="1">
            <a:spLocks/>
          </p:cNvSpPr>
          <p:nvPr/>
        </p:nvSpPr>
        <p:spPr>
          <a:xfrm>
            <a:off x="5867400" y="3124200"/>
            <a:ext cx="2590800" cy="1143000"/>
          </a:xfrm>
          <a:prstGeom prst="rect">
            <a:avLst/>
          </a:prstGeom>
        </p:spPr>
        <p:style>
          <a:lnRef idx="1">
            <a:schemeClr val="dk1"/>
          </a:lnRef>
          <a:fillRef idx="2">
            <a:schemeClr val="dk1"/>
          </a:fillRef>
          <a:effectRef idx="1">
            <a:schemeClr val="dk1"/>
          </a:effectRef>
          <a:fontRef idx="minor">
            <a:schemeClr val="dk1"/>
          </a:fontRef>
        </p:style>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PH" sz="1400" b="1" i="0" u="none" strike="noStrike" kern="1200" cap="none" spc="0" normalizeH="0" baseline="0" noProof="0" dirty="0" smtClean="0">
                <a:ln>
                  <a:noFill/>
                </a:ln>
                <a:solidFill>
                  <a:schemeClr val="tx1"/>
                </a:solidFill>
                <a:effectLst/>
                <a:uLnTx/>
                <a:uFillTx/>
                <a:latin typeface="+mn-lt"/>
                <a:ea typeface="+mn-ea"/>
                <a:cs typeface="+mn-cs"/>
              </a:rPr>
              <a:t>Leonardo </a:t>
            </a:r>
            <a:r>
              <a:rPr kumimoji="0" lang="en-PH" sz="1400" b="1" i="0" u="none" strike="noStrike" kern="1200" cap="none" spc="0" normalizeH="0" baseline="0" noProof="0" dirty="0" err="1" smtClean="0">
                <a:ln>
                  <a:noFill/>
                </a:ln>
                <a:solidFill>
                  <a:schemeClr val="tx1"/>
                </a:solidFill>
                <a:effectLst/>
                <a:uLnTx/>
                <a:uFillTx/>
                <a:latin typeface="+mn-lt"/>
                <a:ea typeface="+mn-ea"/>
                <a:cs typeface="+mn-cs"/>
              </a:rPr>
              <a:t>da</a:t>
            </a:r>
            <a:r>
              <a:rPr kumimoji="0" lang="en-PH" sz="1400" b="1" i="0" u="none" strike="noStrike" kern="1200" cap="none" spc="0" normalizeH="0" baseline="0" noProof="0" dirty="0" smtClean="0">
                <a:ln>
                  <a:noFill/>
                </a:ln>
                <a:solidFill>
                  <a:schemeClr val="tx1"/>
                </a:solidFill>
                <a:effectLst/>
                <a:uLnTx/>
                <a:uFillTx/>
                <a:latin typeface="+mn-lt"/>
                <a:ea typeface="+mn-ea"/>
                <a:cs typeface="+mn-cs"/>
              </a:rPr>
              <a:t> Vinci</a:t>
            </a:r>
            <a:r>
              <a:rPr kumimoji="0" lang="en-PH"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PH" sz="1400" b="0" i="1" u="none" strike="noStrike" kern="1200" cap="none" spc="0" normalizeH="0" baseline="0" noProof="0" dirty="0" smtClean="0">
                <a:ln>
                  <a:noFill/>
                </a:ln>
                <a:solidFill>
                  <a:schemeClr val="tx1"/>
                </a:solidFill>
                <a:effectLst/>
                <a:uLnTx/>
                <a:uFillTx/>
                <a:latin typeface="+mn-lt"/>
                <a:ea typeface="+mn-ea"/>
                <a:cs typeface="+mn-cs"/>
              </a:rPr>
              <a:t>Study of</a:t>
            </a:r>
            <a:endParaRPr lang="en-PH" sz="1400" i="1" baseline="0" dirty="0" smtClean="0">
              <a:latin typeface="+mn-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PH" sz="1400" b="0" i="1" u="none" strike="noStrike" kern="1200" cap="none" spc="0" normalizeH="0" baseline="0" noProof="0" dirty="0" smtClean="0">
                <a:ln>
                  <a:noFill/>
                </a:ln>
                <a:solidFill>
                  <a:schemeClr val="tx1"/>
                </a:solidFill>
                <a:effectLst/>
                <a:uLnTx/>
                <a:uFillTx/>
                <a:latin typeface="+mn-lt"/>
                <a:ea typeface="+mn-ea"/>
                <a:cs typeface="+mn-cs"/>
              </a:rPr>
              <a:t>Human</a:t>
            </a:r>
            <a:r>
              <a:rPr kumimoji="0" lang="en-PH" sz="1400" b="0" i="1" u="none" strike="noStrike" kern="1200" cap="none" spc="0" normalizeH="0" noProof="0" dirty="0" smtClean="0">
                <a:ln>
                  <a:noFill/>
                </a:ln>
                <a:solidFill>
                  <a:schemeClr val="tx1"/>
                </a:solidFill>
                <a:effectLst/>
                <a:uLnTx/>
                <a:uFillTx/>
                <a:latin typeface="+mn-lt"/>
                <a:ea typeface="+mn-ea"/>
                <a:cs typeface="+mn-cs"/>
              </a:rPr>
              <a:t> </a:t>
            </a:r>
            <a:r>
              <a:rPr kumimoji="0" lang="en-PH" sz="1400" b="0" i="1" u="none" strike="noStrike" kern="1200" cap="none" spc="0" normalizeH="0" baseline="0" noProof="0" dirty="0" smtClean="0">
                <a:ln>
                  <a:noFill/>
                </a:ln>
                <a:solidFill>
                  <a:schemeClr val="tx1"/>
                </a:solidFill>
                <a:effectLst/>
                <a:uLnTx/>
                <a:uFillTx/>
                <a:latin typeface="+mn-lt"/>
                <a:ea typeface="+mn-ea"/>
                <a:cs typeface="+mn-cs"/>
              </a:rPr>
              <a:t>Proportion: The</a:t>
            </a:r>
            <a:r>
              <a:rPr kumimoji="0" lang="en-PH" sz="1400" b="0" i="1" u="none" strike="noStrike" kern="1200" cap="none" spc="0" normalizeH="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PH" sz="1400" b="0" i="1" u="none" strike="noStrike" kern="1200" cap="none" spc="0" normalizeH="0" baseline="0" noProof="0" dirty="0" err="1" smtClean="0">
                <a:ln>
                  <a:noFill/>
                </a:ln>
                <a:solidFill>
                  <a:schemeClr val="tx1"/>
                </a:solidFill>
                <a:effectLst/>
                <a:uLnTx/>
                <a:uFillTx/>
                <a:latin typeface="+mn-lt"/>
                <a:ea typeface="+mn-ea"/>
                <a:cs typeface="+mn-cs"/>
              </a:rPr>
              <a:t>Vitruvian</a:t>
            </a:r>
            <a:r>
              <a:rPr kumimoji="0" lang="en-PH" sz="1400" b="0" i="1" u="none" strike="noStrike" kern="1200" cap="none" spc="0" normalizeH="0" baseline="0" noProof="0" dirty="0" smtClean="0">
                <a:ln>
                  <a:noFill/>
                </a:ln>
                <a:solidFill>
                  <a:schemeClr val="tx1"/>
                </a:solidFill>
                <a:effectLst/>
                <a:uLnTx/>
                <a:uFillTx/>
                <a:latin typeface="+mn-lt"/>
                <a:ea typeface="+mn-ea"/>
                <a:cs typeface="+mn-cs"/>
              </a:rPr>
              <a:t> Man </a:t>
            </a:r>
            <a:r>
              <a:rPr kumimoji="0" lang="en-PH" sz="1400" b="0" i="0" u="none" strike="noStrike" kern="1200" cap="none" spc="0" normalizeH="0" baseline="0" noProof="0" dirty="0" smtClean="0">
                <a:ln>
                  <a:noFill/>
                </a:ln>
                <a:solidFill>
                  <a:schemeClr val="tx1"/>
                </a:solidFill>
                <a:effectLst/>
                <a:uLnTx/>
                <a:uFillTx/>
                <a:latin typeface="+mn-lt"/>
                <a:ea typeface="+mn-ea"/>
                <a:cs typeface="+mn-cs"/>
              </a:rPr>
              <a:t>(1492) Pen and</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PH" sz="1400" b="0" i="0" u="none" strike="noStrike" kern="1200" cap="none" spc="0" normalizeH="0" baseline="0" noProof="0" dirty="0" smtClean="0">
                <a:ln>
                  <a:noFill/>
                </a:ln>
                <a:solidFill>
                  <a:schemeClr val="tx1"/>
                </a:solidFill>
                <a:effectLst/>
                <a:uLnTx/>
                <a:uFillTx/>
                <a:latin typeface="+mn-lt"/>
                <a:ea typeface="+mn-ea"/>
                <a:cs typeface="+mn-cs"/>
              </a:rPr>
              <a:t>Ink drawing (13 ½” x 9 ¾”). </a:t>
            </a:r>
            <a:endParaRPr kumimoji="0" lang="en-PH"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Types of Balance</a:t>
            </a:r>
            <a:endParaRPr lang="en-PH" b="1" dirty="0"/>
          </a:p>
        </p:txBody>
      </p:sp>
      <p:sp>
        <p:nvSpPr>
          <p:cNvPr id="3" name="Text Placeholder 2"/>
          <p:cNvSpPr>
            <a:spLocks noGrp="1"/>
          </p:cNvSpPr>
          <p:nvPr>
            <p:ph type="body" idx="1"/>
          </p:nvPr>
        </p:nvSpPr>
        <p:spPr/>
        <p:txBody>
          <a:bodyPr/>
          <a:lstStyle/>
          <a:p>
            <a:r>
              <a:rPr lang="en-PH" dirty="0" smtClean="0"/>
              <a:t>Symmetrical Balance</a:t>
            </a:r>
            <a:endParaRPr lang="en-PH" dirty="0"/>
          </a:p>
        </p:txBody>
      </p:sp>
      <p:sp>
        <p:nvSpPr>
          <p:cNvPr id="4" name="Text Placeholder 3"/>
          <p:cNvSpPr>
            <a:spLocks noGrp="1"/>
          </p:cNvSpPr>
          <p:nvPr>
            <p:ph type="body" sz="half" idx="3"/>
          </p:nvPr>
        </p:nvSpPr>
        <p:spPr/>
        <p:txBody>
          <a:bodyPr/>
          <a:lstStyle/>
          <a:p>
            <a:r>
              <a:rPr lang="en-PH" dirty="0" smtClean="0"/>
              <a:t>Asymmetrical Balance</a:t>
            </a:r>
            <a:endParaRPr lang="en-PH" dirty="0"/>
          </a:p>
        </p:txBody>
      </p:sp>
      <p:sp>
        <p:nvSpPr>
          <p:cNvPr id="5" name="Content Placeholder 4"/>
          <p:cNvSpPr>
            <a:spLocks noGrp="1"/>
          </p:cNvSpPr>
          <p:nvPr>
            <p:ph sz="quarter" idx="2"/>
          </p:nvPr>
        </p:nvSpPr>
        <p:spPr>
          <a:xfrm>
            <a:off x="457200" y="2514600"/>
            <a:ext cx="4040188" cy="2514600"/>
          </a:xfrm>
        </p:spPr>
        <p:txBody>
          <a:bodyPr/>
          <a:lstStyle/>
          <a:p>
            <a:r>
              <a:rPr lang="en-PH" dirty="0" smtClean="0"/>
              <a:t>the type of balance in which the elements of a work are balanced by similarity of form or arrangement on either side of a dividing line or plane, or to correspondence of parts, as in size, shape, or position. </a:t>
            </a:r>
            <a:endParaRPr lang="en-PH" dirty="0"/>
          </a:p>
        </p:txBody>
      </p:sp>
      <p:sp>
        <p:nvSpPr>
          <p:cNvPr id="6" name="Content Placeholder 5"/>
          <p:cNvSpPr>
            <a:spLocks noGrp="1"/>
          </p:cNvSpPr>
          <p:nvPr>
            <p:ph sz="quarter" idx="4"/>
          </p:nvPr>
        </p:nvSpPr>
        <p:spPr>
          <a:xfrm>
            <a:off x="4645025" y="2514600"/>
            <a:ext cx="4041775" cy="2362200"/>
          </a:xfrm>
        </p:spPr>
        <p:txBody>
          <a:bodyPr/>
          <a:lstStyle/>
          <a:p>
            <a:r>
              <a:rPr lang="en-PH" dirty="0" smtClean="0"/>
              <a:t>the type of balance in which there are more than slight differences between the divided areas of a work, yet there is an overall sense of balance.</a:t>
            </a:r>
            <a:endParaRPr lang="en-PH" dirty="0"/>
          </a:p>
        </p:txBody>
      </p:sp>
      <p:sp>
        <p:nvSpPr>
          <p:cNvPr id="7" name="Rectangle 6"/>
          <p:cNvSpPr/>
          <p:nvPr/>
        </p:nvSpPr>
        <p:spPr>
          <a:xfrm>
            <a:off x="5486400" y="5316199"/>
            <a:ext cx="3012363" cy="430887"/>
          </a:xfrm>
          <a:prstGeom prst="rect">
            <a:avLst/>
          </a:prstGeom>
        </p:spPr>
        <p:txBody>
          <a:bodyPr wrap="none">
            <a:spAutoFit/>
          </a:bodyPr>
          <a:lstStyle/>
          <a:p>
            <a:r>
              <a:rPr lang="en-PH" sz="2200" dirty="0">
                <a:latin typeface="Constantia" panose="02030602050306030303" pitchFamily="18" charset="0"/>
              </a:rPr>
              <a:t>(Fichner-Rathus,2008)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143000"/>
            <a:ext cx="4572000" cy="646331"/>
          </a:xfrm>
          <a:prstGeom prst="rect">
            <a:avLst/>
          </a:prstGeom>
        </p:spPr>
        <p:txBody>
          <a:bodyPr>
            <a:spAutoFit/>
          </a:bodyPr>
          <a:lstStyle/>
          <a:p>
            <a:r>
              <a:rPr lang="en-US" sz="3600" b="1" dirty="0">
                <a:solidFill>
                  <a:schemeClr val="tx2"/>
                </a:solidFill>
              </a:rPr>
              <a:t>They include: </a:t>
            </a:r>
            <a:r>
              <a:rPr lang="en-US" sz="3600" b="1" dirty="0" smtClean="0">
                <a:solidFill>
                  <a:schemeClr val="tx2"/>
                </a:solidFill>
              </a:rPr>
              <a:t> </a:t>
            </a:r>
            <a:endParaRPr lang="en-PH" sz="3600" dirty="0"/>
          </a:p>
        </p:txBody>
      </p:sp>
      <p:sp>
        <p:nvSpPr>
          <p:cNvPr id="4" name="Rectangle 3"/>
          <p:cNvSpPr/>
          <p:nvPr/>
        </p:nvSpPr>
        <p:spPr>
          <a:xfrm>
            <a:off x="1905000" y="2209800"/>
            <a:ext cx="2957186" cy="646331"/>
          </a:xfrm>
          <a:prstGeom prst="rect">
            <a:avLst/>
          </a:prstGeom>
        </p:spPr>
        <p:txBody>
          <a:bodyPr wrap="square">
            <a:spAutoFit/>
          </a:bodyPr>
          <a:lstStyle/>
          <a:p>
            <a:pPr algn="l"/>
            <a:r>
              <a:rPr lang="en-US" sz="3600" b="1" dirty="0" smtClean="0">
                <a:solidFill>
                  <a:schemeClr val="tx2"/>
                </a:solidFill>
              </a:rPr>
              <a:t>Harmony  </a:t>
            </a:r>
            <a:endParaRPr lang="en-PH" sz="3600" dirty="0"/>
          </a:p>
        </p:txBody>
      </p:sp>
      <p:sp>
        <p:nvSpPr>
          <p:cNvPr id="5" name="Rectangle 4"/>
          <p:cNvSpPr/>
          <p:nvPr/>
        </p:nvSpPr>
        <p:spPr>
          <a:xfrm>
            <a:off x="1905000" y="2801034"/>
            <a:ext cx="2957186" cy="646331"/>
          </a:xfrm>
          <a:prstGeom prst="rect">
            <a:avLst/>
          </a:prstGeom>
        </p:spPr>
        <p:txBody>
          <a:bodyPr wrap="square">
            <a:spAutoFit/>
          </a:bodyPr>
          <a:lstStyle/>
          <a:p>
            <a:pPr algn="l"/>
            <a:r>
              <a:rPr lang="en-US" sz="3600" b="1" dirty="0" smtClean="0">
                <a:solidFill>
                  <a:schemeClr val="tx2"/>
                </a:solidFill>
              </a:rPr>
              <a:t>Balance  </a:t>
            </a:r>
            <a:endParaRPr lang="en-PH" sz="3600" dirty="0"/>
          </a:p>
        </p:txBody>
      </p:sp>
      <p:sp>
        <p:nvSpPr>
          <p:cNvPr id="6" name="Rectangle 5"/>
          <p:cNvSpPr/>
          <p:nvPr/>
        </p:nvSpPr>
        <p:spPr>
          <a:xfrm>
            <a:off x="1905000" y="3392268"/>
            <a:ext cx="2957186" cy="646331"/>
          </a:xfrm>
          <a:prstGeom prst="rect">
            <a:avLst/>
          </a:prstGeom>
        </p:spPr>
        <p:txBody>
          <a:bodyPr wrap="square">
            <a:spAutoFit/>
          </a:bodyPr>
          <a:lstStyle/>
          <a:p>
            <a:pPr algn="l"/>
            <a:r>
              <a:rPr lang="en-US" sz="3600" b="1" dirty="0" smtClean="0">
                <a:solidFill>
                  <a:schemeClr val="tx2"/>
                </a:solidFill>
              </a:rPr>
              <a:t>Rhythm  </a:t>
            </a:r>
            <a:endParaRPr lang="en-PH" sz="3600" dirty="0"/>
          </a:p>
        </p:txBody>
      </p:sp>
      <p:sp>
        <p:nvSpPr>
          <p:cNvPr id="7" name="Rectangle 6"/>
          <p:cNvSpPr/>
          <p:nvPr/>
        </p:nvSpPr>
        <p:spPr>
          <a:xfrm>
            <a:off x="1933184" y="4018343"/>
            <a:ext cx="2957186" cy="646331"/>
          </a:xfrm>
          <a:prstGeom prst="rect">
            <a:avLst/>
          </a:prstGeom>
        </p:spPr>
        <p:txBody>
          <a:bodyPr wrap="square">
            <a:spAutoFit/>
          </a:bodyPr>
          <a:lstStyle/>
          <a:p>
            <a:pPr algn="l"/>
            <a:r>
              <a:rPr lang="en-US" sz="3600" b="1" dirty="0" smtClean="0">
                <a:solidFill>
                  <a:schemeClr val="tx2"/>
                </a:solidFill>
              </a:rPr>
              <a:t>Emphasis </a:t>
            </a:r>
            <a:endParaRPr lang="en-PH" sz="3600" dirty="0"/>
          </a:p>
        </p:txBody>
      </p:sp>
      <p:sp>
        <p:nvSpPr>
          <p:cNvPr id="8" name="Rectangle 7"/>
          <p:cNvSpPr/>
          <p:nvPr/>
        </p:nvSpPr>
        <p:spPr>
          <a:xfrm>
            <a:off x="1933184" y="4671702"/>
            <a:ext cx="2957186" cy="646331"/>
          </a:xfrm>
          <a:prstGeom prst="rect">
            <a:avLst/>
          </a:prstGeom>
        </p:spPr>
        <p:txBody>
          <a:bodyPr wrap="square">
            <a:spAutoFit/>
          </a:bodyPr>
          <a:lstStyle/>
          <a:p>
            <a:pPr algn="l"/>
            <a:r>
              <a:rPr lang="en-US" sz="3600" b="1" dirty="0" smtClean="0">
                <a:solidFill>
                  <a:schemeClr val="tx2"/>
                </a:solidFill>
              </a:rPr>
              <a:t>Proportion  </a:t>
            </a:r>
            <a:endParaRPr lang="en-PH" sz="3600" dirty="0"/>
          </a:p>
        </p:txBody>
      </p:sp>
      <p:sp>
        <p:nvSpPr>
          <p:cNvPr id="9" name="Rectangle 8"/>
          <p:cNvSpPr/>
          <p:nvPr/>
        </p:nvSpPr>
        <p:spPr>
          <a:xfrm>
            <a:off x="5334000" y="2766862"/>
            <a:ext cx="2957186" cy="646331"/>
          </a:xfrm>
          <a:prstGeom prst="rect">
            <a:avLst/>
          </a:prstGeom>
        </p:spPr>
        <p:txBody>
          <a:bodyPr wrap="square">
            <a:spAutoFit/>
          </a:bodyPr>
          <a:lstStyle/>
          <a:p>
            <a:pPr algn="l"/>
            <a:r>
              <a:rPr lang="en-US" sz="3600" b="1" dirty="0" smtClean="0">
                <a:solidFill>
                  <a:schemeClr val="tx2"/>
                </a:solidFill>
              </a:rPr>
              <a:t>Simplicity  </a:t>
            </a:r>
            <a:endParaRPr lang="en-PH" sz="3600" dirty="0"/>
          </a:p>
        </p:txBody>
      </p:sp>
      <p:sp>
        <p:nvSpPr>
          <p:cNvPr id="10" name="Rectangle 9"/>
          <p:cNvSpPr/>
          <p:nvPr/>
        </p:nvSpPr>
        <p:spPr>
          <a:xfrm>
            <a:off x="5334000" y="4618260"/>
            <a:ext cx="2957186" cy="646331"/>
          </a:xfrm>
          <a:prstGeom prst="rect">
            <a:avLst/>
          </a:prstGeom>
        </p:spPr>
        <p:txBody>
          <a:bodyPr wrap="square">
            <a:spAutoFit/>
          </a:bodyPr>
          <a:lstStyle/>
          <a:p>
            <a:pPr algn="l"/>
            <a:r>
              <a:rPr lang="en-US" sz="3600" b="1" dirty="0" smtClean="0">
                <a:solidFill>
                  <a:schemeClr val="tx2"/>
                </a:solidFill>
              </a:rPr>
              <a:t>Variety  </a:t>
            </a:r>
            <a:endParaRPr lang="en-PH" sz="3600" dirty="0"/>
          </a:p>
        </p:txBody>
      </p:sp>
      <p:sp>
        <p:nvSpPr>
          <p:cNvPr id="11" name="Rectangle 10"/>
          <p:cNvSpPr/>
          <p:nvPr/>
        </p:nvSpPr>
        <p:spPr>
          <a:xfrm>
            <a:off x="5334000" y="2173201"/>
            <a:ext cx="2957186" cy="646331"/>
          </a:xfrm>
          <a:prstGeom prst="rect">
            <a:avLst/>
          </a:prstGeom>
        </p:spPr>
        <p:txBody>
          <a:bodyPr wrap="square">
            <a:spAutoFit/>
          </a:bodyPr>
          <a:lstStyle/>
          <a:p>
            <a:pPr algn="l"/>
            <a:r>
              <a:rPr lang="en-US" sz="3600" b="1" dirty="0" smtClean="0">
                <a:solidFill>
                  <a:schemeClr val="tx2"/>
                </a:solidFill>
              </a:rPr>
              <a:t>Unity  </a:t>
            </a:r>
            <a:endParaRPr lang="en-PH" sz="3600" dirty="0"/>
          </a:p>
        </p:txBody>
      </p:sp>
      <p:sp>
        <p:nvSpPr>
          <p:cNvPr id="12" name="Rectangle 11"/>
          <p:cNvSpPr/>
          <p:nvPr/>
        </p:nvSpPr>
        <p:spPr>
          <a:xfrm>
            <a:off x="5306861" y="3954184"/>
            <a:ext cx="2957186" cy="646331"/>
          </a:xfrm>
          <a:prstGeom prst="rect">
            <a:avLst/>
          </a:prstGeom>
        </p:spPr>
        <p:txBody>
          <a:bodyPr wrap="square">
            <a:spAutoFit/>
          </a:bodyPr>
          <a:lstStyle/>
          <a:p>
            <a:pPr algn="l"/>
            <a:r>
              <a:rPr lang="en-US" sz="3600" b="1" dirty="0" smtClean="0">
                <a:solidFill>
                  <a:schemeClr val="tx2"/>
                </a:solidFill>
              </a:rPr>
              <a:t>Contrast  </a:t>
            </a:r>
            <a:endParaRPr lang="en-PH" sz="3600" dirty="0"/>
          </a:p>
        </p:txBody>
      </p:sp>
      <p:sp>
        <p:nvSpPr>
          <p:cNvPr id="13" name="Rectangle 12"/>
          <p:cNvSpPr/>
          <p:nvPr/>
        </p:nvSpPr>
        <p:spPr>
          <a:xfrm>
            <a:off x="5317299" y="3360523"/>
            <a:ext cx="2957186" cy="646331"/>
          </a:xfrm>
          <a:prstGeom prst="rect">
            <a:avLst/>
          </a:prstGeom>
        </p:spPr>
        <p:txBody>
          <a:bodyPr wrap="square">
            <a:spAutoFit/>
          </a:bodyPr>
          <a:lstStyle/>
          <a:p>
            <a:pPr algn="l"/>
            <a:r>
              <a:rPr lang="en-US" sz="3600" b="1" dirty="0" smtClean="0">
                <a:solidFill>
                  <a:schemeClr val="tx2"/>
                </a:solidFill>
              </a:rPr>
              <a:t>Clarity  </a:t>
            </a:r>
            <a:endParaRPr lang="en-PH"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sz="quarter" idx="2"/>
          </p:nvPr>
        </p:nvPicPr>
        <p:blipFill>
          <a:blip r:embed="rId2" cstate="print"/>
          <a:srcRect/>
          <a:stretch>
            <a:fillRect/>
          </a:stretch>
        </p:blipFill>
        <p:spPr bwMode="auto">
          <a:xfrm>
            <a:off x="914400" y="2057400"/>
            <a:ext cx="3356570" cy="2685256"/>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8" name="Picture 2"/>
          <p:cNvPicPr>
            <a:picLocks noGrp="1" noChangeAspect="1" noChangeArrowheads="1"/>
          </p:cNvPicPr>
          <p:nvPr>
            <p:ph sz="quarter" idx="4"/>
          </p:nvPr>
        </p:nvPicPr>
        <p:blipFill>
          <a:blip r:embed="rId3" cstate="print"/>
          <a:srcRect/>
          <a:stretch>
            <a:fillRect/>
          </a:stretch>
        </p:blipFill>
        <p:spPr bwMode="auto">
          <a:xfrm>
            <a:off x="4419600" y="2057400"/>
            <a:ext cx="3564063" cy="2666999"/>
          </a:xfrm>
          <a:prstGeom prst="rect">
            <a:avLst/>
          </a:prstGeom>
          <a:ln>
            <a:headEnd/>
            <a:tailEnd/>
          </a:ln>
        </p:spPr>
        <p:style>
          <a:lnRef idx="1">
            <a:schemeClr val="dk1"/>
          </a:lnRef>
          <a:fillRef idx="2">
            <a:schemeClr val="dk1"/>
          </a:fillRef>
          <a:effectRef idx="1">
            <a:schemeClr val="dk1"/>
          </a:effectRef>
          <a:fontRef idx="minor">
            <a:schemeClr val="dk1"/>
          </a:fontRef>
        </p:style>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295400"/>
            <a:ext cx="5562600"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en-US" b="1" dirty="0" smtClean="0">
                <a:solidFill>
                  <a:srgbClr val="000000"/>
                </a:solidFill>
                <a:latin typeface="Calibri" pitchFamily="34" charset="0"/>
                <a:ea typeface="Times New Roman" pitchFamily="18" charset="0"/>
                <a:cs typeface="Times New Roman" pitchFamily="18" charset="0"/>
              </a:rPr>
              <a:t>	</a:t>
            </a:r>
            <a:r>
              <a:rPr lang="en-US" sz="2400" b="1" dirty="0" smtClean="0">
                <a:solidFill>
                  <a:srgbClr val="000000"/>
                </a:solidFill>
                <a:latin typeface="Calibri" pitchFamily="34" charset="0"/>
                <a:ea typeface="Times New Roman" pitchFamily="18" charset="0"/>
                <a:cs typeface="Times New Roman" pitchFamily="18" charset="0"/>
              </a:rPr>
              <a:t>Symmetrical balance </a:t>
            </a:r>
            <a:r>
              <a:rPr lang="en-US" sz="2400" dirty="0" smtClean="0">
                <a:solidFill>
                  <a:srgbClr val="000000"/>
                </a:solidFill>
                <a:latin typeface="Calibri" pitchFamily="34" charset="0"/>
                <a:ea typeface="Times New Roman" pitchFamily="18" charset="0"/>
                <a:cs typeface="Times New Roman" pitchFamily="18" charset="0"/>
              </a:rPr>
              <a:t>can be described as having equal "weight" on equal sides of a centrally placed fulcrum. It may also be referred to as </a:t>
            </a:r>
            <a:r>
              <a:rPr lang="en-US" sz="2400" b="1" dirty="0" smtClean="0">
                <a:solidFill>
                  <a:srgbClr val="000000"/>
                </a:solidFill>
                <a:latin typeface="Calibri" pitchFamily="34" charset="0"/>
                <a:ea typeface="Times New Roman" pitchFamily="18" charset="0"/>
                <a:cs typeface="Times New Roman" pitchFamily="18" charset="0"/>
              </a:rPr>
              <a:t>formal balance</a:t>
            </a:r>
            <a:r>
              <a:rPr lang="en-US" sz="2400" dirty="0" smtClean="0">
                <a:solidFill>
                  <a:srgbClr val="000000"/>
                </a:solidFill>
                <a:latin typeface="Calibri" pitchFamily="34" charset="0"/>
                <a:ea typeface="Times New Roman" pitchFamily="18" charset="0"/>
                <a:cs typeface="Times New Roman" pitchFamily="18" charset="0"/>
              </a:rPr>
              <a:t>. </a:t>
            </a:r>
          </a:p>
          <a:p>
            <a:pPr lvl="0" algn="just"/>
            <a:endParaRPr lang="en-US" sz="2400" dirty="0" smtClean="0">
              <a:solidFill>
                <a:srgbClr val="000000"/>
              </a:solidFill>
              <a:latin typeface="Calibri" pitchFamily="34" charset="0"/>
              <a:ea typeface="Times New Roman" pitchFamily="18" charset="0"/>
              <a:cs typeface="Times New Roman" pitchFamily="18" charset="0"/>
            </a:endParaRPr>
          </a:p>
          <a:p>
            <a:pPr lvl="0" algn="just"/>
            <a:r>
              <a:rPr lang="en-US" sz="2400" dirty="0" smtClean="0">
                <a:solidFill>
                  <a:srgbClr val="000000"/>
                </a:solidFill>
                <a:latin typeface="Calibri" pitchFamily="34" charset="0"/>
                <a:ea typeface="Times New Roman" pitchFamily="18" charset="0"/>
                <a:cs typeface="Times New Roman" pitchFamily="18" charset="0"/>
              </a:rPr>
              <a:t>	When the elements are arranged equally on either side of a central axis, the result is </a:t>
            </a:r>
            <a:r>
              <a:rPr lang="en-US" sz="2400" b="1" dirty="0" smtClean="0">
                <a:solidFill>
                  <a:srgbClr val="000000"/>
                </a:solidFill>
                <a:latin typeface="Calibri" pitchFamily="34" charset="0"/>
                <a:ea typeface="Times New Roman" pitchFamily="18" charset="0"/>
                <a:cs typeface="Times New Roman" pitchFamily="18" charset="0"/>
              </a:rPr>
              <a:t>Bilateral</a:t>
            </a:r>
            <a:r>
              <a:rPr lang="en-US" sz="2400" dirty="0" smtClean="0">
                <a:solidFill>
                  <a:srgbClr val="000000"/>
                </a:solidFill>
                <a:latin typeface="Calibri" pitchFamily="34" charset="0"/>
                <a:ea typeface="Times New Roman" pitchFamily="18" charset="0"/>
                <a:cs typeface="Times New Roman" pitchFamily="18" charset="0"/>
              </a:rPr>
              <a:t> symmetry. This axis may be horizontal or vertical. It is also possible to build formal balance by arranging elements equally around a central </a:t>
            </a:r>
            <a:r>
              <a:rPr lang="en-US" sz="2400" b="1" dirty="0" smtClean="0">
                <a:solidFill>
                  <a:srgbClr val="000000"/>
                </a:solidFill>
                <a:latin typeface="Calibri" pitchFamily="34" charset="0"/>
                <a:ea typeface="Times New Roman" pitchFamily="18" charset="0"/>
                <a:cs typeface="Times New Roman" pitchFamily="18" charset="0"/>
              </a:rPr>
              <a:t>point</a:t>
            </a:r>
            <a:r>
              <a:rPr lang="en-US" sz="2400" dirty="0" smtClean="0">
                <a:solidFill>
                  <a:srgbClr val="000000"/>
                </a:solidFill>
                <a:latin typeface="Calibri" pitchFamily="34" charset="0"/>
                <a:ea typeface="Times New Roman" pitchFamily="18" charset="0"/>
                <a:cs typeface="Times New Roman" pitchFamily="18" charset="0"/>
              </a:rPr>
              <a:t>, resulting in </a:t>
            </a:r>
            <a:r>
              <a:rPr lang="en-US" sz="2400" b="1" dirty="0" smtClean="0">
                <a:solidFill>
                  <a:srgbClr val="000000"/>
                </a:solidFill>
                <a:latin typeface="Calibri" pitchFamily="34" charset="0"/>
                <a:ea typeface="Times New Roman" pitchFamily="18" charset="0"/>
                <a:cs typeface="Times New Roman" pitchFamily="18" charset="0"/>
              </a:rPr>
              <a:t>radial</a:t>
            </a:r>
            <a:r>
              <a:rPr lang="en-US" sz="2400" dirty="0" smtClean="0">
                <a:solidFill>
                  <a:srgbClr val="000000"/>
                </a:solidFill>
                <a:latin typeface="Calibri" pitchFamily="34" charset="0"/>
                <a:ea typeface="Times New Roman" pitchFamily="18" charset="0"/>
                <a:cs typeface="Times New Roman" pitchFamily="18" charset="0"/>
              </a:rPr>
              <a:t> symmetry. </a:t>
            </a:r>
            <a:endParaRPr lang="en-US" sz="2400" dirty="0" smtClean="0"/>
          </a:p>
        </p:txBody>
      </p:sp>
      <p:pic>
        <p:nvPicPr>
          <p:cNvPr id="3" name="Picture 2" descr="http://char.txa.cornell.edu/language/principl/italiatn.gif">
            <a:hlinkClick r:id="rId2"/>
          </p:cNvPr>
          <p:cNvPicPr/>
          <p:nvPr/>
        </p:nvPicPr>
        <p:blipFill>
          <a:blip r:embed="rId3" cstate="print"/>
          <a:srcRect/>
          <a:stretch>
            <a:fillRect/>
          </a:stretch>
        </p:blipFill>
        <p:spPr bwMode="auto">
          <a:xfrm>
            <a:off x="685800" y="2133600"/>
            <a:ext cx="1828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000"/>
            <a:ext cx="7848600" cy="378565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buFont typeface="Wingdings" pitchFamily="2" charset="2"/>
              <a:buChar char="Ø"/>
            </a:pPr>
            <a:r>
              <a:rPr lang="en-US" sz="3000" kern="0" dirty="0" smtClean="0"/>
              <a:t>Balance in a three dimensional object is easy to understand; if balance isn't achieved, the object tips over.</a:t>
            </a:r>
          </a:p>
          <a:p>
            <a:pPr algn="just">
              <a:buFont typeface="Wingdings" pitchFamily="2" charset="2"/>
              <a:buChar char="Ø"/>
            </a:pPr>
            <a:endParaRPr lang="en-US" sz="3000" kern="0" dirty="0" smtClean="0"/>
          </a:p>
          <a:p>
            <a:pPr algn="just">
              <a:buFont typeface="Wingdings" pitchFamily="2" charset="2"/>
              <a:buChar char="Ø"/>
            </a:pPr>
            <a:r>
              <a:rPr lang="en-US" sz="3000" kern="0" dirty="0" smtClean="0"/>
              <a:t>To understand balance in a two dimensional composition, we must use our imaginations to carry this three dimensional analogy forward to the flat surface. </a:t>
            </a:r>
            <a:endParaRPr lang="en-US" sz="3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75488" y="645795"/>
            <a:ext cx="8229600" cy="1143000"/>
          </a:xfrm>
        </p:spPr>
        <p:txBody>
          <a:bodyPr/>
          <a:lstStyle/>
          <a:p>
            <a:r>
              <a:rPr lang="en-US" dirty="0" smtClean="0"/>
              <a:t>“All emphasis is no emphasis.” </a:t>
            </a:r>
            <a:endParaRPr lang="en-US" dirty="0"/>
          </a:p>
        </p:txBody>
      </p:sp>
      <p:sp>
        <p:nvSpPr>
          <p:cNvPr id="3" name="TPAnswers"/>
          <p:cNvSpPr>
            <a:spLocks noGrp="1"/>
          </p:cNvSpPr>
          <p:nvPr>
            <p:ph type="body" idx="1"/>
          </p:nvPr>
        </p:nvSpPr>
        <p:spPr>
          <a:xfrm>
            <a:off x="463296" y="1977390"/>
            <a:ext cx="4114800" cy="4389120"/>
          </a:xfrm>
        </p:spPr>
        <p:txBody>
          <a:bodyPr>
            <a:normAutofit/>
          </a:bodyPr>
          <a:lstStyle/>
          <a:p>
            <a:pPr marL="514350" indent="-514350">
              <a:buFont typeface="Wingdings 2"/>
              <a:buAutoNum type="alphaUcPeriod"/>
            </a:pPr>
            <a:r>
              <a:rPr lang="en-US" sz="3200" dirty="0" smtClean="0"/>
              <a:t>True</a:t>
            </a:r>
          </a:p>
          <a:p>
            <a:pPr marL="514350" indent="-514350">
              <a:buFont typeface="Wingdings 2"/>
              <a:buAutoNum type="alphaUcPeriod"/>
            </a:pPr>
            <a:r>
              <a:rPr lang="en-US" sz="3200" dirty="0" smtClean="0"/>
              <a:t>False</a:t>
            </a:r>
            <a:endParaRPr lang="en-US" sz="3200" dirty="0"/>
          </a:p>
        </p:txBody>
      </p:sp>
      <p:sp>
        <p:nvSpPr>
          <p:cNvPr id="5" name="CAI1"/>
          <p:cNvSpPr/>
          <p:nvPr>
            <p:custDataLst>
              <p:tags r:id="rId2"/>
            </p:custDataLst>
          </p:nvPr>
        </p:nvSpPr>
        <p:spPr>
          <a:xfrm rot="10800000">
            <a:off x="148336" y="202311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5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oldsworthy"/>
          <p:cNvPicPr/>
          <p:nvPr/>
        </p:nvPicPr>
        <p:blipFill>
          <a:blip r:embed="rId2" cstate="print"/>
          <a:srcRect/>
          <a:stretch>
            <a:fillRect/>
          </a:stretch>
        </p:blipFill>
        <p:spPr bwMode="auto">
          <a:xfrm>
            <a:off x="2057400" y="1143000"/>
            <a:ext cx="5086350" cy="4953000"/>
          </a:xfrm>
          <a:prstGeom prst="rect">
            <a:avLst/>
          </a:prstGeom>
          <a:noFill/>
          <a:ln w="9525">
            <a:noFill/>
            <a:miter lim="800000"/>
            <a:headEnd/>
            <a:tailEnd/>
          </a:ln>
        </p:spPr>
      </p:pic>
    </p:spTree>
    <p:extLst>
      <p:ext uri="{BB962C8B-B14F-4D97-AF65-F5344CB8AC3E}">
        <p14:creationId xmlns:p14="http://schemas.microsoft.com/office/powerpoint/2010/main" val="3869276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 the Glass">
            <a:hlinkClick r:id="rId2"/>
          </p:cNvPr>
          <p:cNvPicPr/>
          <p:nvPr/>
        </p:nvPicPr>
        <p:blipFill>
          <a:blip r:embed="rId3" cstate="print"/>
          <a:srcRect/>
          <a:stretch>
            <a:fillRect/>
          </a:stretch>
        </p:blipFill>
        <p:spPr bwMode="auto">
          <a:xfrm>
            <a:off x="1642781" y="1600199"/>
            <a:ext cx="6358219" cy="4980197"/>
          </a:xfrm>
          <a:prstGeom prst="rect">
            <a:avLst/>
          </a:prstGeom>
          <a:noFill/>
          <a:ln w="9525">
            <a:noFill/>
            <a:miter lim="800000"/>
            <a:headEnd/>
            <a:tailEnd/>
          </a:ln>
        </p:spPr>
      </p:pic>
      <p:sp>
        <p:nvSpPr>
          <p:cNvPr id="1026" name="Rectangle 2"/>
          <p:cNvSpPr>
            <a:spLocks noChangeArrowheads="1"/>
          </p:cNvSpPr>
          <p:nvPr/>
        </p:nvSpPr>
        <p:spPr bwMode="auto">
          <a:xfrm>
            <a:off x="457200" y="822812"/>
            <a:ext cx="258436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1" u="none" strike="noStrike" cap="none" normalizeH="0" baseline="0" dirty="0" smtClean="0">
                <a:ln>
                  <a:noFill/>
                </a:ln>
                <a:solidFill>
                  <a:srgbClr val="46320D"/>
                </a:solidFill>
                <a:effectLst/>
                <a:latin typeface="Georgia" pitchFamily="18" charset="0"/>
                <a:ea typeface="Times New Roman" pitchFamily="18" charset="0"/>
                <a:cs typeface="Times New Roman" pitchFamily="18" charset="0"/>
              </a:rPr>
              <a:t>Example of </a:t>
            </a:r>
            <a:r>
              <a:rPr kumimoji="0" lang="en-US" b="1" i="1" u="none" strike="noStrike" cap="none" normalizeH="0" baseline="0" dirty="0" smtClean="0">
                <a:ln>
                  <a:noFill/>
                </a:ln>
                <a:solidFill>
                  <a:srgbClr val="46320D"/>
                </a:solidFill>
                <a:effectLst/>
                <a:latin typeface="Georgia" pitchFamily="18" charset="0"/>
                <a:ea typeface="Times New Roman" pitchFamily="18" charset="0"/>
                <a:cs typeface="Times New Roman" pitchFamily="18" charset="0"/>
              </a:rPr>
              <a:t>Emphasis</a:t>
            </a:r>
            <a:endParaRPr kumimoji="0" 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46320D"/>
                </a:solidFill>
                <a:effectLst/>
                <a:latin typeface="Georgia" pitchFamily="18" charset="0"/>
                <a:ea typeface="Times New Roman" pitchFamily="18" charset="0"/>
                <a:cs typeface="Times New Roman" pitchFamily="18" charset="0"/>
              </a:rPr>
              <a:t>Get the Glass</a:t>
            </a:r>
            <a:endParaRPr kumimoji="0" lang="en-US" sz="2000" b="1"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896112"/>
          </a:xfrm>
        </p:spPr>
        <p:txBody>
          <a:bodyPr>
            <a:normAutofit/>
          </a:bodyPr>
          <a:lstStyle/>
          <a:p>
            <a:r>
              <a:rPr lang="en-PH" sz="3200" b="1" dirty="0" smtClean="0"/>
              <a:t>Emphasis by Directional Lines</a:t>
            </a:r>
            <a:endParaRPr lang="en-PH" sz="3200" b="1" dirty="0"/>
          </a:p>
        </p:txBody>
      </p:sp>
      <p:sp>
        <p:nvSpPr>
          <p:cNvPr id="4" name="Content Placeholder 3"/>
          <p:cNvSpPr>
            <a:spLocks noGrp="1"/>
          </p:cNvSpPr>
          <p:nvPr>
            <p:ph sz="half" idx="2"/>
          </p:nvPr>
        </p:nvSpPr>
        <p:spPr>
          <a:xfrm>
            <a:off x="5791200" y="2514600"/>
            <a:ext cx="2819400" cy="533401"/>
          </a:xfrm>
        </p:spPr>
        <p:style>
          <a:lnRef idx="2">
            <a:schemeClr val="accent2">
              <a:shade val="50000"/>
            </a:schemeClr>
          </a:lnRef>
          <a:fillRef idx="1003">
            <a:schemeClr val="dk2"/>
          </a:fillRef>
          <a:effectRef idx="0">
            <a:schemeClr val="accent2"/>
          </a:effectRef>
          <a:fontRef idx="minor">
            <a:schemeClr val="lt1"/>
          </a:fontRef>
        </p:style>
        <p:txBody>
          <a:bodyPr>
            <a:normAutofit fontScale="77500" lnSpcReduction="20000"/>
          </a:bodyPr>
          <a:lstStyle/>
          <a:p>
            <a:pPr>
              <a:buNone/>
            </a:pPr>
            <a:r>
              <a:rPr lang="en-PH" sz="2000" b="1" dirty="0" smtClean="0"/>
              <a:t>Directional lines</a:t>
            </a:r>
            <a:r>
              <a:rPr lang="en-PH" sz="2000" dirty="0" smtClean="0"/>
              <a:t>. Lines that </a:t>
            </a:r>
          </a:p>
          <a:p>
            <a:pPr>
              <a:buNone/>
            </a:pPr>
            <a:r>
              <a:rPr lang="en-PH" sz="2000" dirty="0" smtClean="0"/>
              <a:t>lead the eye to a focal point.</a:t>
            </a:r>
            <a:endParaRPr lang="en-PH" sz="20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762000" y="1828800"/>
            <a:ext cx="4744888" cy="4446030"/>
          </a:xfrm>
          <a:prstGeom prst="rect">
            <a:avLst/>
          </a:prstGeom>
          <a:noFill/>
          <a:ln w="9525">
            <a:noFill/>
            <a:miter lim="800000"/>
            <a:headEnd/>
            <a:tailEnd/>
          </a:ln>
          <a:effectLst/>
        </p:spPr>
      </p:pic>
      <p:sp>
        <p:nvSpPr>
          <p:cNvPr id="6" name="Title 1"/>
          <p:cNvSpPr txBox="1">
            <a:spLocks/>
          </p:cNvSpPr>
          <p:nvPr/>
        </p:nvSpPr>
        <p:spPr>
          <a:xfrm>
            <a:off x="5638800" y="3276600"/>
            <a:ext cx="3124200" cy="473617"/>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1400" b="0" i="0" u="none" strike="noStrike" kern="1200" cap="none" spc="0" normalizeH="0" baseline="0" noProof="0" dirty="0" smtClean="0">
                <a:ln>
                  <a:noFill/>
                </a:ln>
                <a:solidFill>
                  <a:schemeClr val="tx2"/>
                </a:solidFill>
                <a:effectLst/>
                <a:uLnTx/>
                <a:uFillTx/>
                <a:latin typeface="+mj-lt"/>
                <a:ea typeface="+mj-ea"/>
                <a:cs typeface="+mj-cs"/>
              </a:rPr>
              <a:t>Oskar </a:t>
            </a:r>
            <a:r>
              <a:rPr kumimoji="0" lang="en-PH" sz="1400" b="0" i="0" u="none" strike="noStrike" kern="1200" cap="none" spc="0" normalizeH="0" baseline="0" noProof="0" dirty="0" err="1" smtClean="0">
                <a:ln>
                  <a:noFill/>
                </a:ln>
                <a:solidFill>
                  <a:schemeClr val="tx2"/>
                </a:solidFill>
                <a:effectLst/>
                <a:uLnTx/>
                <a:uFillTx/>
                <a:latin typeface="+mj-lt"/>
                <a:ea typeface="+mj-ea"/>
                <a:cs typeface="+mj-cs"/>
              </a:rPr>
              <a:t>Schlemmer</a:t>
            </a:r>
            <a:r>
              <a:rPr kumimoji="0" lang="en-PH" sz="1400" b="0" i="0" u="none" strike="noStrike" kern="1200" cap="none" spc="0" normalizeH="0" baseline="0" noProof="0" dirty="0" smtClean="0">
                <a:ln>
                  <a:noFill/>
                </a:ln>
                <a:solidFill>
                  <a:schemeClr val="tx2"/>
                </a:solidFill>
                <a:effectLst/>
                <a:uLnTx/>
                <a:uFillTx/>
                <a:latin typeface="+mj-lt"/>
                <a:ea typeface="+mj-ea"/>
                <a:cs typeface="+mj-cs"/>
              </a:rPr>
              <a:t> Bauhaus Stairway (1932) Oil on canvas (63 7/8” x 45”)</a:t>
            </a:r>
            <a:endParaRPr kumimoji="0" lang="en-PH" sz="1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3886200" cy="1447800"/>
          </a:xfrm>
        </p:spPr>
        <p:txBody>
          <a:bodyPr>
            <a:noAutofit/>
          </a:bodyPr>
          <a:lstStyle/>
          <a:p>
            <a:r>
              <a:rPr lang="en-PH" sz="2600" dirty="0" smtClean="0"/>
              <a:t>Emphasis by Isolation</a:t>
            </a:r>
            <a:br>
              <a:rPr lang="en-PH" sz="2600" dirty="0" smtClean="0"/>
            </a:br>
            <a:endParaRPr lang="en-PH" sz="2600" dirty="0"/>
          </a:p>
        </p:txBody>
      </p:sp>
      <p:sp>
        <p:nvSpPr>
          <p:cNvPr id="3" name="Text Placeholder 2"/>
          <p:cNvSpPr>
            <a:spLocks noGrp="1"/>
          </p:cNvSpPr>
          <p:nvPr>
            <p:ph type="body" sz="half" idx="2"/>
          </p:nvPr>
        </p:nvSpPr>
        <p:spPr>
          <a:xfrm>
            <a:off x="381000" y="1752600"/>
            <a:ext cx="2743200" cy="3886200"/>
          </a:xfrm>
        </p:spPr>
        <p:txBody>
          <a:bodyPr>
            <a:normAutofit fontScale="92500" lnSpcReduction="10000"/>
          </a:bodyPr>
          <a:lstStyle/>
          <a:p>
            <a:pPr>
              <a:buFont typeface="Wingdings" pitchFamily="2" charset="2"/>
              <a:buChar char="v"/>
            </a:pPr>
            <a:r>
              <a:rPr lang="en-PH" sz="1600" dirty="0" smtClean="0"/>
              <a:t>Here a group of performers is found standing silently within a barren landscape. Even though there are many of them and they are dressed in their costumes, they are less likely to draw the viewer’s eye than the delicately rendered woman in “street clothes,” who is seated apart in the lower right and looks beyond the edge of the </a:t>
            </a:r>
            <a:r>
              <a:rPr lang="en-PH" sz="1600" dirty="0"/>
              <a:t>canvas (Fichner-Rathus,2008</a:t>
            </a:r>
            <a:r>
              <a:rPr lang="en-PH" sz="1600" dirty="0" smtClean="0"/>
              <a:t>).     </a:t>
            </a:r>
          </a:p>
          <a:p>
            <a:endParaRPr lang="en-PH" sz="900" dirty="0" smtClean="0"/>
          </a:p>
          <a:p>
            <a:pPr>
              <a:buFont typeface="Wingdings" pitchFamily="2" charset="2"/>
              <a:buChar char="v"/>
            </a:pPr>
            <a:r>
              <a:rPr lang="en-PH" sz="1600" dirty="0" smtClean="0"/>
              <a:t>Picasso’s emphasis on the woman’s aloneness draws us </a:t>
            </a:r>
          </a:p>
          <a:p>
            <a:r>
              <a:rPr lang="en-PH" sz="1600" dirty="0" smtClean="0"/>
              <a:t>to her along the edge of the canvas</a:t>
            </a:r>
            <a:r>
              <a:rPr lang="en-PH" sz="1600" dirty="0"/>
              <a:t> </a:t>
            </a:r>
            <a:r>
              <a:rPr lang="en-PH" sz="1600" dirty="0" smtClean="0"/>
              <a:t>(Fichner-Rathus,2008).</a:t>
            </a:r>
          </a:p>
          <a:p>
            <a:endParaRPr lang="en-PH" sz="1600" dirty="0"/>
          </a:p>
          <a:p>
            <a:endParaRPr lang="en-PH" sz="1600" dirty="0"/>
          </a:p>
        </p:txBody>
      </p:sp>
      <p:pic>
        <p:nvPicPr>
          <p:cNvPr id="7" name="Picture Placeholder 6" descr="pablo picasso.jpg"/>
          <p:cNvPicPr>
            <a:picLocks noGrp="1" noChangeAspect="1"/>
          </p:cNvPicPr>
          <p:nvPr>
            <p:ph type="pic" idx="1"/>
          </p:nvPr>
        </p:nvPicPr>
        <p:blipFill>
          <a:blip r:embed="rId2" cstate="print"/>
          <a:srcRect t="4605" b="4605"/>
          <a:stretch>
            <a:fillRect/>
          </a:stretch>
        </p:blipFill>
        <p:spPr>
          <a:xfrm rot="420000">
            <a:off x="3422780" y="1257326"/>
            <a:ext cx="4617720" cy="3931920"/>
          </a:xfrm>
        </p:spPr>
        <p:style>
          <a:lnRef idx="1">
            <a:schemeClr val="dk1"/>
          </a:lnRef>
          <a:fillRef idx="3">
            <a:schemeClr val="dk1"/>
          </a:fillRef>
          <a:effectRef idx="2">
            <a:schemeClr val="dk1"/>
          </a:effectRef>
          <a:fontRef idx="minor">
            <a:schemeClr val="lt1"/>
          </a:fontRef>
        </p:style>
      </p:pic>
      <p:sp>
        <p:nvSpPr>
          <p:cNvPr id="8" name="Text Placeholder 2"/>
          <p:cNvSpPr txBox="1">
            <a:spLocks/>
          </p:cNvSpPr>
          <p:nvPr/>
        </p:nvSpPr>
        <p:spPr>
          <a:xfrm>
            <a:off x="3048000" y="5638800"/>
            <a:ext cx="5181600" cy="457200"/>
          </a:xfrm>
          <a:prstGeom prst="rect">
            <a:avLst/>
          </a:prstGeom>
        </p:spPr>
        <p:style>
          <a:lnRef idx="1">
            <a:schemeClr val="accent1"/>
          </a:lnRef>
          <a:fillRef idx="2">
            <a:schemeClr val="accent1"/>
          </a:fillRef>
          <a:effectRef idx="1">
            <a:schemeClr val="accent1"/>
          </a:effectRef>
          <a:fontRef idx="minor">
            <a:schemeClr val="dk1"/>
          </a:fontRef>
        </p:style>
        <p:txBody>
          <a:bodyPr vert="horz" lIns="64008" rIns="45720" bIns="45720" anchor="t">
            <a:normAutofit fontScale="62500" lnSpcReduction="20000"/>
          </a:bodyPr>
          <a:lstStyle/>
          <a:p>
            <a:pPr marL="0" marR="0" lvl="0" indent="0" algn="l" defTabSz="914400" rtl="0" eaLnBrk="1" fontAlgn="auto" latinLnBrk="0" hangingPunct="1">
              <a:lnSpc>
                <a:spcPct val="100000"/>
              </a:lnSpc>
              <a:spcBef>
                <a:spcPts val="250"/>
              </a:spcBef>
              <a:spcAft>
                <a:spcPts val="0"/>
              </a:spcAft>
              <a:buClr>
                <a:schemeClr val="accent3"/>
              </a:buClr>
              <a:buSzPct val="95000"/>
              <a:buFontTx/>
              <a:buNone/>
              <a:tabLst/>
              <a:defRPr/>
            </a:pPr>
            <a:r>
              <a:rPr kumimoji="0" lang="en-PH" sz="2400" b="1" i="0" u="none" strike="noStrike" kern="1200" cap="none" spc="0" normalizeH="0" baseline="0" noProof="0" dirty="0" smtClean="0">
                <a:ln>
                  <a:noFill/>
                </a:ln>
                <a:solidFill>
                  <a:schemeClr val="tx1"/>
                </a:solidFill>
                <a:effectLst/>
                <a:uLnTx/>
                <a:uFillTx/>
                <a:latin typeface="+mn-lt"/>
                <a:ea typeface="+mn-ea"/>
                <a:cs typeface="+mn-cs"/>
              </a:rPr>
              <a:t>Pablo Picasso</a:t>
            </a:r>
            <a:r>
              <a:rPr kumimoji="0" lang="en-PH"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PH" sz="2400" b="0" i="1" u="none" strike="noStrike" kern="1200" cap="none" spc="0" normalizeH="0" baseline="0" noProof="0" dirty="0" smtClean="0">
                <a:ln>
                  <a:noFill/>
                </a:ln>
                <a:solidFill>
                  <a:schemeClr val="tx1"/>
                </a:solidFill>
                <a:effectLst/>
                <a:uLnTx/>
                <a:uFillTx/>
                <a:latin typeface="+mn-lt"/>
                <a:ea typeface="+mn-ea"/>
                <a:cs typeface="+mn-cs"/>
              </a:rPr>
              <a:t>Family of </a:t>
            </a:r>
            <a:r>
              <a:rPr kumimoji="0" lang="en-PH" sz="2400" b="0" i="1" u="none" strike="noStrike" kern="1200" cap="none" spc="0" normalizeH="0" baseline="0" noProof="0" dirty="0" err="1" smtClean="0">
                <a:ln>
                  <a:noFill/>
                </a:ln>
                <a:solidFill>
                  <a:schemeClr val="tx1"/>
                </a:solidFill>
                <a:effectLst/>
                <a:uLnTx/>
                <a:uFillTx/>
                <a:latin typeface="+mn-lt"/>
                <a:ea typeface="+mn-ea"/>
                <a:cs typeface="+mn-cs"/>
              </a:rPr>
              <a:t>Saltimbanques</a:t>
            </a:r>
            <a:r>
              <a:rPr kumimoji="0" lang="en-PH" sz="2400" b="0" i="1" u="none" strike="noStrike" kern="1200" cap="none" spc="0" normalizeH="0" baseline="0" noProof="0" dirty="0" smtClean="0">
                <a:ln>
                  <a:noFill/>
                </a:ln>
                <a:solidFill>
                  <a:schemeClr val="tx1"/>
                </a:solidFill>
                <a:effectLst/>
                <a:uLnTx/>
                <a:uFillTx/>
                <a:latin typeface="+mn-lt"/>
                <a:ea typeface="+mn-ea"/>
                <a:cs typeface="+mn-cs"/>
              </a:rPr>
              <a:t> </a:t>
            </a:r>
            <a:r>
              <a:rPr kumimoji="0" lang="en-PH" sz="2400" b="0" i="0" u="none" strike="noStrike" kern="1200" cap="none" spc="0" normalizeH="0" baseline="0" noProof="0" dirty="0" smtClean="0">
                <a:ln>
                  <a:noFill/>
                </a:ln>
                <a:solidFill>
                  <a:schemeClr val="tx1"/>
                </a:solidFill>
                <a:effectLst/>
                <a:uLnTx/>
                <a:uFillTx/>
                <a:latin typeface="+mn-lt"/>
                <a:ea typeface="+mn-ea"/>
                <a:cs typeface="+mn-cs"/>
              </a:rPr>
              <a:t>(1905) Oil on canvas (83 3/4” x 90 3/8”). </a:t>
            </a:r>
          </a:p>
          <a:p>
            <a:pPr marL="0" marR="0" lvl="0" indent="0" algn="l" defTabSz="914400" rtl="0" eaLnBrk="1" fontAlgn="auto" latinLnBrk="0" hangingPunct="1">
              <a:lnSpc>
                <a:spcPct val="100000"/>
              </a:lnSpc>
              <a:spcBef>
                <a:spcPts val="250"/>
              </a:spcBef>
              <a:spcAft>
                <a:spcPts val="0"/>
              </a:spcAft>
              <a:buClr>
                <a:schemeClr val="accent3"/>
              </a:buClr>
              <a:buSzPct val="95000"/>
              <a:buFontTx/>
              <a:buNone/>
              <a:tabLst/>
              <a:defRPr/>
            </a:pPr>
            <a:endParaRPr kumimoji="0" lang="en-PH"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250"/>
              </a:spcBef>
              <a:spcAft>
                <a:spcPts val="0"/>
              </a:spcAft>
              <a:buClr>
                <a:schemeClr val="accent3"/>
              </a:buClr>
              <a:buSzPct val="95000"/>
              <a:buFontTx/>
              <a:buNone/>
              <a:tabLst/>
              <a:defRPr/>
            </a:pPr>
            <a:endParaRPr kumimoji="0" lang="en-PH"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250"/>
              </a:spcBef>
              <a:spcAft>
                <a:spcPts val="0"/>
              </a:spcAft>
              <a:buClr>
                <a:schemeClr val="accent3"/>
              </a:buClr>
              <a:buSzPct val="95000"/>
              <a:buFontTx/>
              <a:buNone/>
              <a:tabLst/>
              <a:defRPr/>
            </a:pPr>
            <a:endParaRPr kumimoji="0" lang="en-PH"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250"/>
              </a:spcBef>
              <a:spcAft>
                <a:spcPts val="0"/>
              </a:spcAft>
              <a:buClr>
                <a:schemeClr val="accent3"/>
              </a:buClr>
              <a:buSzPct val="95000"/>
              <a:buFontTx/>
              <a:buNone/>
              <a:tabLst/>
              <a:defRPr/>
            </a:pPr>
            <a:endParaRPr kumimoji="0" lang="en-PH"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250"/>
              </a:spcBef>
              <a:spcAft>
                <a:spcPts val="0"/>
              </a:spcAft>
              <a:buClr>
                <a:schemeClr val="accent3"/>
              </a:buClr>
              <a:buSzPct val="95000"/>
              <a:buFontTx/>
              <a:buNone/>
              <a:tabLst/>
              <a:defRPr/>
            </a:pPr>
            <a:endParaRPr kumimoji="0" lang="en-PH" sz="13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2250758"/>
            <a:ext cx="7848600" cy="35394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PH" sz="3200" dirty="0" smtClean="0">
              <a:latin typeface="Calibri" pitchFamily="34" charset="0"/>
              <a:cs typeface="Times New Roman" pitchFamily="18" charset="0"/>
            </a:endParaRPr>
          </a:p>
          <a:p>
            <a:pPr algn="just" eaLnBrk="0" hangingPunct="0"/>
            <a:r>
              <a:rPr kumimoji="0" lang="en-PH" sz="3200" b="0" i="0" u="none" strike="noStrike" cap="none" normalizeH="0" baseline="0" dirty="0" smtClean="0">
                <a:ln>
                  <a:noFill/>
                </a:ln>
                <a:solidFill>
                  <a:schemeClr val="tx1"/>
                </a:solidFill>
                <a:effectLst/>
                <a:latin typeface="+mj-lt"/>
                <a:ea typeface="Calibri" pitchFamily="34" charset="0"/>
                <a:cs typeface="Times New Roman" pitchFamily="18" charset="0"/>
              </a:rPr>
              <a:t>In art, </a:t>
            </a:r>
            <a:r>
              <a:rPr kumimoji="0" lang="en-PH" sz="3200" b="1" i="0" u="none" strike="noStrike" cap="none" normalizeH="0" baseline="0" dirty="0" smtClean="0">
                <a:ln>
                  <a:noFill/>
                </a:ln>
                <a:solidFill>
                  <a:schemeClr val="tx1"/>
                </a:solidFill>
                <a:effectLst/>
                <a:latin typeface="+mj-lt"/>
                <a:ea typeface="Calibri" pitchFamily="34" charset="0"/>
                <a:cs typeface="Times New Roman" pitchFamily="18" charset="0"/>
              </a:rPr>
              <a:t>unity implies harmony</a:t>
            </a:r>
            <a:r>
              <a:rPr kumimoji="0" lang="en-PH" sz="3200" b="0" i="0" u="none" strike="noStrike" cap="none" normalizeH="0" baseline="0" dirty="0" smtClean="0">
                <a:ln>
                  <a:noFill/>
                </a:ln>
                <a:solidFill>
                  <a:schemeClr val="tx1"/>
                </a:solidFill>
                <a:effectLst/>
                <a:latin typeface="+mj-lt"/>
                <a:ea typeface="Calibri" pitchFamily="34" charset="0"/>
                <a:cs typeface="Times New Roman" pitchFamily="18" charset="0"/>
              </a:rPr>
              <a:t>. It suggests that the parts of a composition are there by happenstance; rather, they fit together to form </a:t>
            </a:r>
            <a:r>
              <a:rPr kumimoji="0" lang="en-PH" sz="3200" b="1" i="0" u="none" strike="noStrike" cap="none" normalizeH="0" baseline="0" dirty="0" smtClean="0">
                <a:ln>
                  <a:noFill/>
                </a:ln>
                <a:solidFill>
                  <a:schemeClr val="tx1"/>
                </a:solidFill>
                <a:effectLst/>
                <a:latin typeface="+mj-lt"/>
                <a:ea typeface="Calibri" pitchFamily="34" charset="0"/>
                <a:cs typeface="Times New Roman" pitchFamily="18" charset="0"/>
              </a:rPr>
              <a:t>a meaningful whole </a:t>
            </a:r>
            <a:r>
              <a:rPr lang="en-PH" sz="3200" dirty="0">
                <a:solidFill>
                  <a:schemeClr val="tx1"/>
                </a:solidFill>
                <a:latin typeface="+mj-lt"/>
                <a:ea typeface="Calibri" pitchFamily="34" charset="0"/>
                <a:cs typeface="Times New Roman" pitchFamily="18" charset="0"/>
              </a:rPr>
              <a:t>(</a:t>
            </a:r>
            <a:r>
              <a:rPr lang="en-PH" sz="3200" dirty="0" err="1">
                <a:latin typeface="+mj-lt"/>
              </a:rPr>
              <a:t>Fichner-Rathus</a:t>
            </a:r>
            <a:r>
              <a:rPr lang="en-PH" sz="3200" dirty="0">
                <a:latin typeface="+mj-lt"/>
              </a:rPr>
              <a:t>, 2008). </a:t>
            </a:r>
            <a:endParaRPr lang="en-PH" sz="3200" dirty="0">
              <a:solidFill>
                <a:schemeClr val="tx1"/>
              </a:solidFill>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PH"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62000" y="1600200"/>
            <a:ext cx="516409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l"/>
            <a:r>
              <a:rPr lang="en-PH" sz="3200" b="1" dirty="0" smtClean="0">
                <a:latin typeface="Calibri" pitchFamily="34" charset="0"/>
                <a:ea typeface="Calibri" pitchFamily="34" charset="0"/>
                <a:cs typeface="Times New Roman" pitchFamily="18" charset="0"/>
              </a:rPr>
              <a:t>Unity is a powerful concept.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762000" y="1676400"/>
            <a:ext cx="7924800" cy="35394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kumimoji="0" lang="en-PH" sz="28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PH" sz="2800" i="0" u="none" strike="noStrike" cap="none" normalizeH="0" baseline="0" dirty="0" smtClean="0">
                <a:ln>
                  <a:noFill/>
                </a:ln>
                <a:solidFill>
                  <a:schemeClr val="tx1"/>
                </a:solidFill>
                <a:effectLst/>
                <a:latin typeface="+mj-lt"/>
                <a:ea typeface="Calibri" pitchFamily="34" charset="0"/>
                <a:cs typeface="Times New Roman" pitchFamily="18" charset="0"/>
              </a:rPr>
              <a:t>Unity is powerful, but, as the British writer</a:t>
            </a:r>
            <a:r>
              <a:rPr kumimoji="0" lang="en-PH" sz="28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PH" sz="2800" b="1" i="0" u="none" strike="noStrike" cap="none" normalizeH="0" baseline="0" dirty="0" err="1" smtClean="0">
                <a:ln>
                  <a:noFill/>
                </a:ln>
                <a:solidFill>
                  <a:schemeClr val="tx1"/>
                </a:solidFill>
                <a:effectLst/>
                <a:latin typeface="+mj-lt"/>
                <a:ea typeface="Calibri" pitchFamily="34" charset="0"/>
                <a:cs typeface="Times New Roman" pitchFamily="18" charset="0"/>
              </a:rPr>
              <a:t>Aphra</a:t>
            </a:r>
            <a:r>
              <a:rPr kumimoji="0" lang="en-PH" sz="28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PH" sz="2800" b="1" i="0" u="none" strike="noStrike" cap="none" normalizeH="0" baseline="0" dirty="0" err="1" smtClean="0">
                <a:ln>
                  <a:noFill/>
                </a:ln>
                <a:solidFill>
                  <a:schemeClr val="tx1"/>
                </a:solidFill>
                <a:effectLst/>
                <a:latin typeface="+mj-lt"/>
                <a:ea typeface="Calibri" pitchFamily="34" charset="0"/>
                <a:cs typeface="Times New Roman" pitchFamily="18" charset="0"/>
              </a:rPr>
              <a:t>Behn</a:t>
            </a:r>
            <a:r>
              <a:rPr kumimoji="0" lang="en-PH" sz="28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PH" sz="2800" i="0" u="none" strike="noStrike" cap="none" normalizeH="0" baseline="0" dirty="0" smtClean="0">
                <a:ln>
                  <a:noFill/>
                </a:ln>
                <a:solidFill>
                  <a:schemeClr val="tx1"/>
                </a:solidFill>
                <a:effectLst/>
                <a:latin typeface="+mj-lt"/>
                <a:ea typeface="Calibri" pitchFamily="34" charset="0"/>
                <a:cs typeface="Times New Roman" pitchFamily="18" charset="0"/>
              </a:rPr>
              <a:t>said, </a:t>
            </a:r>
            <a:r>
              <a:rPr kumimoji="0" lang="en-PH" sz="2800" b="1" i="0" u="none" strike="noStrike" cap="none" normalizeH="0" baseline="0" dirty="0" smtClean="0">
                <a:ln>
                  <a:noFill/>
                </a:ln>
                <a:solidFill>
                  <a:schemeClr val="tx1"/>
                </a:solidFill>
                <a:effectLst/>
                <a:latin typeface="+mj-lt"/>
                <a:ea typeface="Calibri" pitchFamily="34" charset="0"/>
                <a:cs typeface="Times New Roman" pitchFamily="18" charset="0"/>
              </a:rPr>
              <a:t>“Variety is the soul of pleasure.”</a:t>
            </a:r>
            <a:r>
              <a:rPr kumimoji="0" lang="en-PH" sz="2800" i="0" u="none" strike="noStrike" cap="none" normalizeH="0" baseline="0" dirty="0" smtClean="0">
                <a:ln>
                  <a:noFill/>
                </a:ln>
                <a:solidFill>
                  <a:schemeClr val="tx1"/>
                </a:solidFill>
                <a:effectLst/>
                <a:latin typeface="+mj-lt"/>
                <a:ea typeface="Calibri" pitchFamily="34" charset="0"/>
                <a:cs typeface="Times New Roman" pitchFamily="18" charset="0"/>
              </a:rPr>
              <a:t> Without variety, life would comprise a bland sameness, a cookie-cutter existence from which we all shrink. Variety in art, as in life, is seductive. It demands our attention, turns the predictable on edge (</a:t>
            </a:r>
            <a:r>
              <a:rPr lang="en-PH" sz="2800" dirty="0" err="1" smtClean="0">
                <a:latin typeface="+mj-lt"/>
              </a:rPr>
              <a:t>Fichner-Rathus</a:t>
            </a:r>
            <a:r>
              <a:rPr lang="en-PH" sz="2800" dirty="0" smtClean="0">
                <a:latin typeface="+mj-lt"/>
              </a:rPr>
              <a:t>, 2008). </a:t>
            </a:r>
            <a:endParaRPr kumimoji="0" lang="en-PH" sz="280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PH"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oto: HAVE  A  NICE  RELAXING  DAY  TODAY  ~"/>
          <p:cNvPicPr>
            <a:picLocks noChangeAspect="1" noChangeArrowheads="1"/>
          </p:cNvPicPr>
          <p:nvPr/>
        </p:nvPicPr>
        <p:blipFill>
          <a:blip r:embed="rId2" cstate="print"/>
          <a:srcRect/>
          <a:stretch>
            <a:fillRect/>
          </a:stretch>
        </p:blipFill>
        <p:spPr bwMode="auto">
          <a:xfrm>
            <a:off x="2057400" y="1219200"/>
            <a:ext cx="4981576" cy="4981575"/>
          </a:xfrm>
          <a:prstGeom prst="rect">
            <a:avLst/>
          </a:prstGeom>
        </p:spPr>
        <p:style>
          <a:lnRef idx="1">
            <a:schemeClr val="dk1"/>
          </a:lnRef>
          <a:fillRef idx="2">
            <a:schemeClr val="dk1"/>
          </a:fillRef>
          <a:effectRef idx="1">
            <a:schemeClr val="dk1"/>
          </a:effectRef>
          <a:fontRef idx="minor">
            <a:schemeClr val="dk1"/>
          </a:fontRef>
        </p:style>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2743200" cy="533402"/>
          </a:xfrm>
        </p:spPr>
        <p:style>
          <a:lnRef idx="2">
            <a:schemeClr val="dk1"/>
          </a:lnRef>
          <a:fillRef idx="1">
            <a:schemeClr val="lt1"/>
          </a:fillRef>
          <a:effectRef idx="0">
            <a:schemeClr val="dk1"/>
          </a:effectRef>
          <a:fontRef idx="minor">
            <a:schemeClr val="dk1"/>
          </a:fontRef>
        </p:style>
        <p:txBody>
          <a:bodyPr/>
          <a:lstStyle/>
          <a:p>
            <a:r>
              <a:rPr lang="en-US" sz="3600" b="1" dirty="0" smtClean="0">
                <a:solidFill>
                  <a:schemeClr val="tx1">
                    <a:lumMod val="65000"/>
                    <a:lumOff val="35000"/>
                  </a:schemeClr>
                </a:solidFill>
              </a:rPr>
              <a:t>PROPORTION</a:t>
            </a:r>
            <a:endParaRPr lang="en-US" sz="3600" b="1" dirty="0">
              <a:solidFill>
                <a:schemeClr val="tx1">
                  <a:lumMod val="65000"/>
                  <a:lumOff val="35000"/>
                </a:schemeClr>
              </a:solidFill>
            </a:endParaRPr>
          </a:p>
        </p:txBody>
      </p:sp>
      <p:sp>
        <p:nvSpPr>
          <p:cNvPr id="3" name="Text Placeholder 2"/>
          <p:cNvSpPr>
            <a:spLocks noGrp="1"/>
          </p:cNvSpPr>
          <p:nvPr>
            <p:ph type="body" idx="2"/>
          </p:nvPr>
        </p:nvSpPr>
        <p:spPr>
          <a:xfrm>
            <a:off x="609600" y="1828800"/>
            <a:ext cx="2743200" cy="3886200"/>
          </a:xfrm>
        </p:spPr>
        <p:style>
          <a:lnRef idx="1">
            <a:schemeClr val="dk1"/>
          </a:lnRef>
          <a:fillRef idx="3">
            <a:schemeClr val="dk1"/>
          </a:fillRef>
          <a:effectRef idx="2">
            <a:schemeClr val="dk1"/>
          </a:effectRef>
          <a:fontRef idx="minor">
            <a:schemeClr val="lt1"/>
          </a:fontRef>
        </p:style>
        <p:txBody>
          <a:bodyPr>
            <a:normAutofit lnSpcReduction="10000"/>
          </a:bodyPr>
          <a:lstStyle/>
          <a:p>
            <a:r>
              <a:rPr lang="en-US" sz="2000" dirty="0" smtClean="0"/>
              <a:t>Proportion refers to the relative size and scale of the various elements in a design. The issue is the </a:t>
            </a:r>
            <a:r>
              <a:rPr lang="en-US" sz="2000" b="1" dirty="0" smtClean="0"/>
              <a:t>relationship </a:t>
            </a:r>
            <a:r>
              <a:rPr lang="en-US" sz="2000" dirty="0" smtClean="0"/>
              <a:t>between objects, or parts, of a whole. This means that it is necessary to discuss proportion in terms of the context or standard used to determine proportions. </a:t>
            </a:r>
          </a:p>
          <a:p>
            <a:r>
              <a:rPr lang="en-US" dirty="0" smtClean="0"/>
              <a:t/>
            </a:r>
            <a:br>
              <a:rPr lang="en-US" dirty="0" smtClean="0"/>
            </a:br>
            <a:endParaRPr lang="en-US" dirty="0"/>
          </a:p>
        </p:txBody>
      </p:sp>
      <p:pic>
        <p:nvPicPr>
          <p:cNvPr id="5" name="Picture 2" descr="http://char.txa.cornell.edu/language/principl/fishtn.gif">
            <a:hlinkClick r:id="rId2"/>
          </p:cNvPr>
          <p:cNvPicPr>
            <a:picLocks noGrp="1" noChangeAspect="1" noChangeArrowheads="1"/>
          </p:cNvPicPr>
          <p:nvPr>
            <p:ph sz="half" idx="1"/>
          </p:nvPr>
        </p:nvPicPr>
        <p:blipFill>
          <a:blip r:embed="rId3" cstate="print"/>
          <a:srcRect l="11023" r="11023"/>
          <a:stretch>
            <a:fillRect/>
          </a:stretch>
        </p:blipFill>
        <p:spPr bwMode="auto">
          <a:xfrm rot="420000">
            <a:off x="3547714" y="1712910"/>
            <a:ext cx="4736861" cy="4031789"/>
          </a:xfrm>
          <a:prstGeom prst="rect">
            <a:avLst/>
          </a:prstGeom>
        </p:spPr>
        <p:style>
          <a:lnRef idx="1">
            <a:schemeClr val="dk1"/>
          </a:lnRef>
          <a:fillRef idx="2">
            <a:schemeClr val="dk1"/>
          </a:fillRef>
          <a:effectRef idx="1">
            <a:schemeClr val="dk1"/>
          </a:effectRef>
          <a:fontRef idx="minor">
            <a:schemeClr val="dk1"/>
          </a:fontRef>
        </p:style>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066800"/>
            <a:ext cx="2514600" cy="64633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l"/>
            <a:r>
              <a:rPr lang="en-PH" sz="3200" b="1" dirty="0" smtClean="0">
                <a:latin typeface="Calibri" pitchFamily="34" charset="0"/>
                <a:ea typeface="Calibri" pitchFamily="34" charset="0"/>
                <a:cs typeface="Times New Roman" pitchFamily="18" charset="0"/>
              </a:rPr>
              <a:t> </a:t>
            </a:r>
            <a:r>
              <a:rPr lang="en-PH" sz="3600" b="1" dirty="0" smtClean="0">
                <a:latin typeface="Calibri" pitchFamily="34" charset="0"/>
                <a:ea typeface="Calibri" pitchFamily="34" charset="0"/>
                <a:cs typeface="Times New Roman" pitchFamily="18" charset="0"/>
              </a:rPr>
              <a:t>CONTRAST</a:t>
            </a:r>
          </a:p>
        </p:txBody>
      </p:sp>
      <p:pic>
        <p:nvPicPr>
          <p:cNvPr id="3" name="Picture 2" descr="estate-black1">
            <a:hlinkClick r:id="rId2"/>
          </p:cNvPr>
          <p:cNvPicPr/>
          <p:nvPr/>
        </p:nvPicPr>
        <p:blipFill>
          <a:blip r:embed="rId3" cstate="print"/>
          <a:srcRect/>
          <a:stretch>
            <a:fillRect/>
          </a:stretch>
        </p:blipFill>
        <p:spPr bwMode="auto">
          <a:xfrm>
            <a:off x="1524000" y="2057400"/>
            <a:ext cx="5867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descr="http://www.apnphotographyschool.com/wp-content/uploads/2011/08/radiant-s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5295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5364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514600"/>
            <a:ext cx="8001000" cy="1828800"/>
          </a:xfrm>
          <a:prstGeom prst="rect">
            <a:avLst/>
          </a:prstGeom>
        </p:spPr>
        <p:style>
          <a:lnRef idx="1">
            <a:schemeClr val="accent1"/>
          </a:lnRef>
          <a:fillRef idx="3">
            <a:schemeClr val="accent1"/>
          </a:fillRef>
          <a:effectRef idx="2">
            <a:schemeClr val="accent1"/>
          </a:effectRef>
          <a:fontRef idx="minor">
            <a:schemeClr val="lt1"/>
          </a:fontRef>
        </p:style>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PH" sz="8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PH" sz="80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3300" b="0" i="0" u="none" strike="noStrike" kern="1200" cap="none" spc="0" normalizeH="0" baseline="0" noProof="0" dirty="0" smtClean="0">
                <a:ln>
                  <a:noFill/>
                </a:ln>
                <a:solidFill>
                  <a:schemeClr val="lt1"/>
                </a:solidFill>
                <a:effectLst/>
                <a:uLnTx/>
                <a:uFillTx/>
                <a:latin typeface="+mn-lt"/>
                <a:ea typeface="+mn-ea"/>
                <a:cs typeface="+mn-cs"/>
              </a:rPr>
              <a:t>Directions: Identify the principle of design       </a:t>
            </a:r>
            <a:r>
              <a:rPr kumimoji="0" lang="en-PH" sz="3300" b="0" i="0" u="none" strike="noStrike" kern="1200" cap="none" spc="0" normalizeH="0" noProof="0" dirty="0" smtClean="0">
                <a:ln>
                  <a:noFill/>
                </a:ln>
                <a:solidFill>
                  <a:schemeClr val="lt1"/>
                </a:solidFill>
                <a:effectLst/>
                <a:uLnTx/>
                <a:uFillTx/>
                <a:latin typeface="+mn-lt"/>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PH" sz="3300" dirty="0" smtClean="0"/>
              <a:t>      </a:t>
            </a:r>
            <a:r>
              <a:rPr kumimoji="0" lang="en-PH" sz="3300" b="0" i="0" u="none" strike="noStrike" kern="1200" cap="none" spc="0" normalizeH="0" baseline="0" noProof="0" dirty="0" smtClean="0">
                <a:ln>
                  <a:noFill/>
                </a:ln>
                <a:solidFill>
                  <a:schemeClr val="lt1"/>
                </a:solidFill>
                <a:effectLst/>
                <a:uLnTx/>
                <a:uFillTx/>
                <a:latin typeface="+mn-lt"/>
                <a:ea typeface="+mn-ea"/>
                <a:cs typeface="+mn-cs"/>
              </a:rPr>
              <a:t>that is best applied in each</a:t>
            </a:r>
            <a:r>
              <a:rPr kumimoji="0" lang="en-PH" sz="3300" b="0" i="0" u="none" strike="noStrike" kern="1200" cap="none" spc="0" normalizeH="0" noProof="0" dirty="0" smtClean="0">
                <a:ln>
                  <a:noFill/>
                </a:ln>
                <a:solidFill>
                  <a:schemeClr val="lt1"/>
                </a:solidFill>
                <a:effectLst/>
                <a:uLnTx/>
                <a:uFillTx/>
                <a:latin typeface="+mn-lt"/>
                <a:ea typeface="+mn-ea"/>
                <a:cs typeface="+mn-cs"/>
              </a:rPr>
              <a:t> of </a:t>
            </a:r>
            <a:r>
              <a:rPr kumimoji="0" lang="en-PH" sz="3300" b="0" i="0" u="none" strike="noStrike" kern="1200" cap="none" spc="0" normalizeH="0" baseline="0" noProof="0" dirty="0" smtClean="0">
                <a:ln>
                  <a:noFill/>
                </a:ln>
                <a:solidFill>
                  <a:schemeClr val="lt1"/>
                </a:solidFill>
                <a:effectLst/>
                <a:uLnTx/>
                <a:uFillTx/>
                <a:latin typeface="+mn-lt"/>
                <a:ea typeface="+mn-ea"/>
                <a:cs typeface="+mn-cs"/>
              </a:rPr>
              <a:t>the given      </a:t>
            </a:r>
          </a:p>
          <a:p>
            <a:pPr marL="0" marR="0" lvl="0" indent="0" algn="l" defTabSz="914400" rtl="0" eaLnBrk="1" fontAlgn="auto" latinLnBrk="0" hangingPunct="1">
              <a:lnSpc>
                <a:spcPct val="100000"/>
              </a:lnSpc>
              <a:spcBef>
                <a:spcPct val="0"/>
              </a:spcBef>
              <a:spcAft>
                <a:spcPts val="0"/>
              </a:spcAft>
              <a:buClrTx/>
              <a:buSzTx/>
              <a:buFontTx/>
              <a:buNone/>
              <a:tabLst/>
              <a:defRPr/>
            </a:pPr>
            <a:r>
              <a:rPr lang="en-PH" sz="3300" dirty="0" smtClean="0"/>
              <a:t>      </a:t>
            </a:r>
            <a:r>
              <a:rPr kumimoji="0" lang="en-PH" sz="3300" b="0" i="0" u="none" strike="noStrike" kern="1200" cap="none" spc="0" normalizeH="0" baseline="0" noProof="0" dirty="0" smtClean="0">
                <a:ln>
                  <a:noFill/>
                </a:ln>
                <a:solidFill>
                  <a:schemeClr val="lt1"/>
                </a:solidFill>
                <a:effectLst/>
                <a:uLnTx/>
                <a:uFillTx/>
                <a:latin typeface="+mn-lt"/>
                <a:ea typeface="+mn-ea"/>
                <a:cs typeface="+mn-cs"/>
              </a:rPr>
              <a:t>visuals.</a:t>
            </a:r>
            <a:endParaRPr kumimoji="0" lang="en-PH" sz="33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itle 1"/>
          <p:cNvSpPr txBox="1">
            <a:spLocks/>
          </p:cNvSpPr>
          <p:nvPr/>
        </p:nvSpPr>
        <p:spPr>
          <a:xfrm>
            <a:off x="2590800" y="914400"/>
            <a:ext cx="4572000" cy="1143000"/>
          </a:xfrm>
          <a:prstGeom prst="rect">
            <a:avLst/>
          </a:prstGeom>
        </p:spPr>
        <p:style>
          <a:lnRef idx="3">
            <a:schemeClr val="lt1"/>
          </a:lnRef>
          <a:fillRef idx="1">
            <a:schemeClr val="accent1"/>
          </a:fillRef>
          <a:effectRef idx="1">
            <a:schemeClr val="accent1"/>
          </a:effectRef>
          <a:fontRef idx="minor">
            <a:schemeClr val="lt1"/>
          </a:fontRef>
        </p:style>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PH" sz="8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PH" sz="800" b="0" i="0" u="none" strike="noStrike" kern="1200" cap="none" spc="0" normalizeH="0" baseline="0" noProof="0" dirty="0" smtClean="0">
                <a:ln>
                  <a:noFill/>
                </a:ln>
                <a:solidFill>
                  <a:schemeClr val="lt1"/>
                </a:solidFill>
                <a:effectLst/>
                <a:uLnTx/>
                <a:uFillTx/>
                <a:latin typeface="+mn-lt"/>
                <a:ea typeface="+mn-ea"/>
                <a:cs typeface="+mn-cs"/>
              </a:rPr>
              <a:t/>
            </a:r>
            <a:br>
              <a:rPr kumimoji="0" lang="en-PH" sz="800" b="0" i="0" u="none" strike="noStrike" kern="1200" cap="none" spc="0" normalizeH="0" baseline="0" noProof="0" dirty="0" smtClean="0">
                <a:ln>
                  <a:noFill/>
                </a:ln>
                <a:solidFill>
                  <a:schemeClr val="lt1"/>
                </a:solidFill>
                <a:effectLst/>
                <a:uLnTx/>
                <a:uFillTx/>
                <a:latin typeface="+mn-lt"/>
                <a:ea typeface="+mn-ea"/>
                <a:cs typeface="+mn-cs"/>
              </a:rPr>
            </a:br>
            <a:r>
              <a:rPr lang="en-PH" sz="3600" noProof="0" dirty="0" smtClean="0"/>
              <a:t>FINAL  A</a:t>
            </a:r>
            <a:r>
              <a:rPr kumimoji="0" lang="en-PH" sz="3600" b="0" i="0" u="none" strike="noStrike" kern="1200" cap="none" spc="0" normalizeH="0" baseline="0" noProof="0" dirty="0" smtClean="0">
                <a:ln>
                  <a:noFill/>
                </a:ln>
                <a:solidFill>
                  <a:schemeClr val="lt1"/>
                </a:solidFill>
                <a:effectLst/>
                <a:uLnTx/>
                <a:uFillTx/>
                <a:latin typeface="+mn-lt"/>
                <a:ea typeface="+mn-ea"/>
                <a:cs typeface="+mn-cs"/>
              </a:rPr>
              <a:t>CTIVITY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Emphasis-Isol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00200"/>
            <a:ext cx="5334000" cy="4876800"/>
          </a:xfrm>
          <a:prstGeom prst="rect">
            <a:avLst/>
          </a:prstGeom>
          <a:ln/>
        </p:spPr>
        <p:style>
          <a:lnRef idx="1">
            <a:schemeClr val="accent2"/>
          </a:lnRef>
          <a:fillRef idx="2">
            <a:schemeClr val="accent2"/>
          </a:fillRef>
          <a:effectRef idx="1">
            <a:schemeClr val="accent2"/>
          </a:effectRef>
          <a:fontRef idx="minor">
            <a:schemeClr val="dk1"/>
          </a:fontRef>
        </p:style>
      </p:pic>
      <p:sp>
        <p:nvSpPr>
          <p:cNvPr id="3" name="Rectangle 2"/>
          <p:cNvSpPr txBox="1">
            <a:spLocks noChangeArrowheads="1"/>
          </p:cNvSpPr>
          <p:nvPr/>
        </p:nvSpPr>
        <p:spPr>
          <a:xfrm>
            <a:off x="457200" y="647700"/>
            <a:ext cx="35814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en-US" altLang="en-US" dirty="0" smtClean="0"/>
              <a:t>Visual No. 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6326" y="827063"/>
            <a:ext cx="8851900" cy="685800"/>
          </a:xfrm>
        </p:spPr>
        <p:txBody>
          <a:bodyPr>
            <a:normAutofit/>
          </a:bodyPr>
          <a:lstStyle/>
          <a:p>
            <a:r>
              <a:rPr lang="en-US" sz="3200" dirty="0" smtClean="0"/>
              <a:t>Which</a:t>
            </a:r>
            <a:r>
              <a:rPr lang="en-US" sz="3600" dirty="0" smtClean="0"/>
              <a:t> principle of design is shown in visual 1?</a:t>
            </a:r>
            <a:endParaRPr lang="en-US" sz="3600"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Emphasis by Directional Lines</a:t>
            </a:r>
          </a:p>
          <a:p>
            <a:pPr marL="514350" indent="-514350">
              <a:buFont typeface="Wingdings 2"/>
              <a:buAutoNum type="alphaUcPeriod"/>
            </a:pPr>
            <a:r>
              <a:rPr lang="en-US" sz="3200" dirty="0" smtClean="0"/>
              <a:t>Emphasis by Isolation</a:t>
            </a:r>
          </a:p>
          <a:p>
            <a:pPr marL="514350" indent="-514350">
              <a:buFont typeface="Wingdings 2"/>
              <a:buAutoNum type="alphaUcPeriod"/>
            </a:pPr>
            <a:r>
              <a:rPr lang="en-US" sz="3200" dirty="0" smtClean="0"/>
              <a:t>Emphasis </a:t>
            </a:r>
            <a:r>
              <a:rPr lang="en-US" sz="3200" smtClean="0"/>
              <a:t>by weight</a:t>
            </a:r>
            <a:endParaRPr lang="en-US" sz="3200" dirty="0"/>
          </a:p>
        </p:txBody>
      </p:sp>
    </p:spTree>
    <p:custDataLst>
      <p:tags r:id="rId1"/>
    </p:custDataLst>
    <p:extLst>
      <p:ext uri="{BB962C8B-B14F-4D97-AF65-F5344CB8AC3E}">
        <p14:creationId xmlns:p14="http://schemas.microsoft.com/office/powerpoint/2010/main" val="37398434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6326" y="827063"/>
            <a:ext cx="8851900" cy="685800"/>
          </a:xfrm>
        </p:spPr>
        <p:txBody>
          <a:bodyPr>
            <a:normAutofit/>
          </a:bodyPr>
          <a:lstStyle/>
          <a:p>
            <a:r>
              <a:rPr lang="en-US" sz="3200" dirty="0" smtClean="0"/>
              <a:t>Which</a:t>
            </a:r>
            <a:r>
              <a:rPr lang="en-US" sz="3600" dirty="0" smtClean="0"/>
              <a:t> principle of design is shown in visual 1?</a:t>
            </a:r>
            <a:endParaRPr lang="en-US" sz="3600" dirty="0"/>
          </a:p>
        </p:txBody>
      </p:sp>
      <p:sp>
        <p:nvSpPr>
          <p:cNvPr id="3" name="TPAnswers"/>
          <p:cNvSpPr>
            <a:spLocks noGrp="1"/>
          </p:cNvSpPr>
          <p:nvPr>
            <p:ph type="body" idx="1"/>
            <p:custDataLst>
              <p:tags r:id="rId2"/>
            </p:custDataLst>
          </p:nvPr>
        </p:nvSpPr>
        <p:spPr>
          <a:xfrm>
            <a:off x="457200" y="1600200"/>
            <a:ext cx="4114800" cy="4389120"/>
          </a:xfrm>
        </p:spPr>
        <p:txBody>
          <a:bodyPr>
            <a:normAutofit/>
          </a:bodyPr>
          <a:lstStyle/>
          <a:p>
            <a:pPr marL="514350" indent="-514350">
              <a:buFont typeface="Wingdings 2"/>
              <a:buAutoNum type="alphaUcPeriod"/>
            </a:pPr>
            <a:r>
              <a:rPr lang="en-US" sz="3200" dirty="0" smtClean="0"/>
              <a:t>Emphasis by Directional Lines</a:t>
            </a:r>
          </a:p>
          <a:p>
            <a:pPr marL="514350" indent="-514350">
              <a:buFont typeface="Wingdings 2"/>
              <a:buAutoNum type="alphaUcPeriod"/>
            </a:pPr>
            <a:r>
              <a:rPr lang="en-US" sz="3200" dirty="0" smtClean="0"/>
              <a:t>Emphasis by Isolation</a:t>
            </a:r>
          </a:p>
          <a:p>
            <a:pPr marL="514350" indent="-514350">
              <a:buFont typeface="Wingdings 2"/>
              <a:buAutoNum type="alphaUcPeriod"/>
            </a:pPr>
            <a:r>
              <a:rPr lang="en-US" sz="3200" dirty="0" smtClean="0"/>
              <a:t>Emphasis </a:t>
            </a:r>
            <a:r>
              <a:rPr lang="en-US" sz="3200" smtClean="0"/>
              <a:t>by weight</a:t>
            </a:r>
            <a:endParaRPr lang="en-US" sz="3200" dirty="0"/>
          </a:p>
        </p:txBody>
      </p:sp>
      <p:sp>
        <p:nvSpPr>
          <p:cNvPr id="7" name="CAI1"/>
          <p:cNvSpPr/>
          <p:nvPr>
            <p:custDataLst>
              <p:tags r:id="rId3"/>
            </p:custDataLst>
          </p:nvPr>
        </p:nvSpPr>
        <p:spPr>
          <a:xfrm rot="10800000">
            <a:off x="-10160" y="2816013"/>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81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48159"/>
            <a:ext cx="3581400" cy="1143000"/>
          </a:xfrm>
        </p:spPr>
        <p:txBody>
          <a:bodyPr/>
          <a:lstStyle/>
          <a:p>
            <a:pPr eaLnBrk="1" hangingPunct="1"/>
            <a:r>
              <a:rPr lang="en-US" altLang="en-US" dirty="0" smtClean="0"/>
              <a:t>Visual No. </a:t>
            </a:r>
            <a:r>
              <a:rPr lang="en-US" altLang="en-US" dirty="0"/>
              <a:t>2</a:t>
            </a:r>
            <a:endParaRPr lang="en-US" altLang="en-US" dirty="0" smtClean="0"/>
          </a:p>
        </p:txBody>
      </p:sp>
      <p:pic>
        <p:nvPicPr>
          <p:cNvPr id="8" name="Picture 2" descr="C:\Users\glcanlas\Pictures\AliLaylahB-Painting-Greenheads96gouache-on-paper-7-x11.jpg"/>
          <p:cNvPicPr>
            <a:picLocks noChangeAspect="1" noChangeArrowheads="1"/>
          </p:cNvPicPr>
          <p:nvPr/>
        </p:nvPicPr>
        <p:blipFill>
          <a:blip r:embed="rId2"/>
          <a:srcRect/>
          <a:stretch>
            <a:fillRect/>
          </a:stretch>
        </p:blipFill>
        <p:spPr bwMode="auto">
          <a:xfrm>
            <a:off x="1143000" y="1752600"/>
            <a:ext cx="7304088" cy="4419600"/>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15134263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22300" y="609600"/>
            <a:ext cx="8229600" cy="1143000"/>
          </a:xfrm>
        </p:spPr>
        <p:txBody>
          <a:bodyPr>
            <a:normAutofit/>
          </a:bodyPr>
          <a:lstStyle/>
          <a:p>
            <a:r>
              <a:rPr lang="en-US" sz="3200" dirty="0" smtClean="0">
                <a:solidFill>
                  <a:srgbClr val="04617B"/>
                </a:solidFill>
              </a:rPr>
              <a:t>Which </a:t>
            </a:r>
            <a:r>
              <a:rPr lang="en-US" sz="3200" dirty="0">
                <a:solidFill>
                  <a:srgbClr val="04617B"/>
                </a:solidFill>
              </a:rPr>
              <a:t>principle of design is shown in </a:t>
            </a:r>
            <a:r>
              <a:rPr lang="en-US" sz="3200" dirty="0" smtClean="0">
                <a:solidFill>
                  <a:srgbClr val="04617B"/>
                </a:solidFill>
              </a:rPr>
              <a:t>visual 2?</a:t>
            </a:r>
            <a:endParaRPr lang="en-US" sz="3200" dirty="0"/>
          </a:p>
        </p:txBody>
      </p:sp>
      <p:sp>
        <p:nvSpPr>
          <p:cNvPr id="3" name="TPAnswers"/>
          <p:cNvSpPr>
            <a:spLocks noGrp="1"/>
          </p:cNvSpPr>
          <p:nvPr>
            <p:ph type="body" idx="1"/>
            <p:custDataLst>
              <p:tags r:id="rId2"/>
            </p:custDataLst>
          </p:nvPr>
        </p:nvSpPr>
        <p:spPr>
          <a:xfrm>
            <a:off x="622300" y="2154115"/>
            <a:ext cx="4114800" cy="4389120"/>
          </a:xfrm>
        </p:spPr>
        <p:txBody>
          <a:bodyPr>
            <a:normAutofit/>
          </a:bodyPr>
          <a:lstStyle/>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Emphasis</a:t>
            </a:r>
          </a:p>
          <a:p>
            <a:pPr marL="514350" indent="-514350">
              <a:buFont typeface="Wingdings 2"/>
              <a:buAutoNum type="alphaUcPeriod"/>
            </a:pPr>
            <a:r>
              <a:rPr lang="en-US" sz="3200" dirty="0" smtClean="0"/>
              <a:t>Proportion</a:t>
            </a:r>
          </a:p>
          <a:p>
            <a:pPr marL="514350" indent="-514350">
              <a:buFont typeface="Wingdings 2"/>
              <a:buAutoNum type="alphaUcPeriod"/>
            </a:pPr>
            <a:r>
              <a:rPr lang="en-US" sz="3200" dirty="0" smtClean="0"/>
              <a:t>Rhythm</a:t>
            </a:r>
            <a:endParaRPr lang="en-US" sz="3200" dirty="0"/>
          </a:p>
        </p:txBody>
      </p:sp>
    </p:spTree>
    <p:custDataLst>
      <p:tags r:id="rId1"/>
    </p:custDataLst>
    <p:extLst>
      <p:ext uri="{BB962C8B-B14F-4D97-AF65-F5344CB8AC3E}">
        <p14:creationId xmlns:p14="http://schemas.microsoft.com/office/powerpoint/2010/main" val="835561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22300" y="609600"/>
            <a:ext cx="8229600" cy="1143000"/>
          </a:xfrm>
        </p:spPr>
        <p:txBody>
          <a:bodyPr>
            <a:normAutofit/>
          </a:bodyPr>
          <a:lstStyle/>
          <a:p>
            <a:r>
              <a:rPr lang="en-US" sz="3200" dirty="0" smtClean="0">
                <a:solidFill>
                  <a:srgbClr val="04617B"/>
                </a:solidFill>
              </a:rPr>
              <a:t>Which </a:t>
            </a:r>
            <a:r>
              <a:rPr lang="en-US" sz="3200" dirty="0">
                <a:solidFill>
                  <a:srgbClr val="04617B"/>
                </a:solidFill>
              </a:rPr>
              <a:t>principle of design is shown in </a:t>
            </a:r>
            <a:r>
              <a:rPr lang="en-US" sz="3200" dirty="0" smtClean="0">
                <a:solidFill>
                  <a:srgbClr val="04617B"/>
                </a:solidFill>
              </a:rPr>
              <a:t>visual 2?</a:t>
            </a:r>
            <a:endParaRPr lang="en-US" sz="3200" dirty="0"/>
          </a:p>
        </p:txBody>
      </p:sp>
      <p:sp>
        <p:nvSpPr>
          <p:cNvPr id="3" name="TPAnswers"/>
          <p:cNvSpPr>
            <a:spLocks noGrp="1"/>
          </p:cNvSpPr>
          <p:nvPr>
            <p:ph type="body" idx="1"/>
            <p:custDataLst>
              <p:tags r:id="rId2"/>
            </p:custDataLst>
          </p:nvPr>
        </p:nvSpPr>
        <p:spPr>
          <a:xfrm>
            <a:off x="622300" y="2154115"/>
            <a:ext cx="4114800" cy="4389120"/>
          </a:xfrm>
        </p:spPr>
        <p:txBody>
          <a:bodyPr>
            <a:normAutofit/>
          </a:bodyPr>
          <a:lstStyle/>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Emphasis</a:t>
            </a:r>
          </a:p>
          <a:p>
            <a:pPr marL="514350" indent="-514350">
              <a:buFont typeface="Wingdings 2"/>
              <a:buAutoNum type="alphaUcPeriod"/>
            </a:pPr>
            <a:r>
              <a:rPr lang="en-US" sz="3200" dirty="0" smtClean="0"/>
              <a:t>Proportion</a:t>
            </a:r>
          </a:p>
          <a:p>
            <a:pPr marL="514350" indent="-514350">
              <a:buFont typeface="Wingdings 2"/>
              <a:buAutoNum type="alphaUcPeriod"/>
            </a:pPr>
            <a:r>
              <a:rPr lang="en-US" sz="3200" dirty="0" smtClean="0"/>
              <a:t>Rhythm</a:t>
            </a:r>
            <a:endParaRPr lang="en-US" sz="3200" dirty="0"/>
          </a:p>
        </p:txBody>
      </p:sp>
      <p:sp>
        <p:nvSpPr>
          <p:cNvPr id="5" name="CAI1"/>
          <p:cNvSpPr/>
          <p:nvPr>
            <p:custDataLst>
              <p:tags r:id="rId3"/>
            </p:custDataLst>
          </p:nvPr>
        </p:nvSpPr>
        <p:spPr>
          <a:xfrm rot="10800000">
            <a:off x="246380" y="4014581"/>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7337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y\Pictures\zen\giant-lobelia-plant_9372_600x450.jpg"/>
          <p:cNvPicPr>
            <a:picLocks noChangeAspect="1" noChangeArrowheads="1"/>
          </p:cNvPicPr>
          <p:nvPr/>
        </p:nvPicPr>
        <p:blipFill>
          <a:blip r:embed="rId2" cstate="print"/>
          <a:srcRect/>
          <a:stretch>
            <a:fillRect/>
          </a:stretch>
        </p:blipFill>
        <p:spPr bwMode="auto">
          <a:xfrm rot="21194803">
            <a:off x="286812" y="770017"/>
            <a:ext cx="4200890" cy="2993135"/>
          </a:xfrm>
          <a:prstGeom prst="rect">
            <a:avLst/>
          </a:prstGeom>
        </p:spPr>
        <p:style>
          <a:lnRef idx="1">
            <a:schemeClr val="accent6"/>
          </a:lnRef>
          <a:fillRef idx="2">
            <a:schemeClr val="accent6"/>
          </a:fillRef>
          <a:effectRef idx="1">
            <a:schemeClr val="accent6"/>
          </a:effectRef>
          <a:fontRef idx="minor">
            <a:schemeClr val="dk1"/>
          </a:fontRef>
        </p:style>
      </p:pic>
      <p:sp>
        <p:nvSpPr>
          <p:cNvPr id="3" name="Rectangle 2"/>
          <p:cNvSpPr/>
          <p:nvPr/>
        </p:nvSpPr>
        <p:spPr>
          <a:xfrm rot="21350558">
            <a:off x="162618" y="3684128"/>
            <a:ext cx="4953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l"/>
            <a:r>
              <a:rPr lang="en-US" sz="2400" dirty="0" smtClean="0"/>
              <a:t>add visual interest to a composition </a:t>
            </a:r>
            <a:endParaRPr lang="en-US" sz="2400" dirty="0"/>
          </a:p>
        </p:txBody>
      </p:sp>
      <p:pic>
        <p:nvPicPr>
          <p:cNvPr id="4" name="Picture 2" descr="C:\Users\gay\Pictures\zen\bamboo-forest-japan_25291_990x742.jpg"/>
          <p:cNvPicPr>
            <a:picLocks noChangeAspect="1" noChangeArrowheads="1"/>
          </p:cNvPicPr>
          <p:nvPr/>
        </p:nvPicPr>
        <p:blipFill>
          <a:blip r:embed="rId3" cstate="print"/>
          <a:srcRect/>
          <a:stretch>
            <a:fillRect/>
          </a:stretch>
        </p:blipFill>
        <p:spPr bwMode="auto">
          <a:xfrm rot="823892">
            <a:off x="4745063" y="1145441"/>
            <a:ext cx="4110425" cy="2925794"/>
          </a:xfrm>
          <a:prstGeom prst="rect">
            <a:avLst/>
          </a:prstGeom>
        </p:spPr>
        <p:style>
          <a:lnRef idx="3">
            <a:schemeClr val="lt1"/>
          </a:lnRef>
          <a:fillRef idx="1">
            <a:schemeClr val="accent6"/>
          </a:fillRef>
          <a:effectRef idx="1">
            <a:schemeClr val="accent6"/>
          </a:effectRef>
          <a:fontRef idx="minor">
            <a:schemeClr val="lt1"/>
          </a:fontRef>
        </p:style>
      </p:pic>
      <p:sp>
        <p:nvSpPr>
          <p:cNvPr id="5" name="Rectangle 4"/>
          <p:cNvSpPr/>
          <p:nvPr/>
        </p:nvSpPr>
        <p:spPr>
          <a:xfrm>
            <a:off x="381000" y="228600"/>
            <a:ext cx="7010400" cy="430887"/>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l"/>
            <a:r>
              <a:rPr lang="en-US" sz="2200" dirty="0" smtClean="0"/>
              <a:t> draw and hold the viewer’s eye on certain parts of a work</a:t>
            </a:r>
            <a:endParaRPr lang="en-US" sz="2200" dirty="0"/>
          </a:p>
        </p:txBody>
      </p:sp>
      <p:sp>
        <p:nvSpPr>
          <p:cNvPr id="6" name="Rectangle 5"/>
          <p:cNvSpPr/>
          <p:nvPr/>
        </p:nvSpPr>
        <p:spPr>
          <a:xfrm rot="741408">
            <a:off x="6003296" y="938184"/>
            <a:ext cx="3124200" cy="4924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en-US" sz="2600" dirty="0" smtClean="0"/>
              <a:t>bring visual stability   </a:t>
            </a:r>
            <a:endParaRPr lang="en-US" sz="2600" dirty="0"/>
          </a:p>
        </p:txBody>
      </p:sp>
      <p:sp>
        <p:nvSpPr>
          <p:cNvPr id="8" name="Rectangle 7"/>
          <p:cNvSpPr/>
          <p:nvPr/>
        </p:nvSpPr>
        <p:spPr>
          <a:xfrm rot="322210">
            <a:off x="3671750" y="4079184"/>
            <a:ext cx="1815769" cy="240065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en-US" sz="2500" dirty="0" smtClean="0"/>
          </a:p>
          <a:p>
            <a:r>
              <a:rPr lang="en-US" sz="2500" dirty="0" smtClean="0"/>
              <a:t>convey  a sense  of orderly progression</a:t>
            </a:r>
          </a:p>
          <a:p>
            <a:endParaRPr lang="en-US" sz="2500" dirty="0"/>
          </a:p>
        </p:txBody>
      </p:sp>
      <p:pic>
        <p:nvPicPr>
          <p:cNvPr id="10" name="Picture 3" descr="C:\Users\gay\Pictures\zen\back-lit-leaf_9365_600x450.jpg"/>
          <p:cNvPicPr>
            <a:picLocks noChangeAspect="1" noChangeArrowheads="1"/>
          </p:cNvPicPr>
          <p:nvPr/>
        </p:nvPicPr>
        <p:blipFill>
          <a:blip r:embed="rId4" cstate="print"/>
          <a:srcRect/>
          <a:stretch>
            <a:fillRect/>
          </a:stretch>
        </p:blipFill>
        <p:spPr bwMode="auto">
          <a:xfrm>
            <a:off x="76200" y="4267200"/>
            <a:ext cx="3505200" cy="2512060"/>
          </a:xfrm>
          <a:prstGeom prst="rect">
            <a:avLst/>
          </a:prstGeom>
        </p:spPr>
        <p:style>
          <a:lnRef idx="3">
            <a:schemeClr val="lt1"/>
          </a:lnRef>
          <a:fillRef idx="1">
            <a:schemeClr val="accent6"/>
          </a:fillRef>
          <a:effectRef idx="1">
            <a:schemeClr val="accent6"/>
          </a:effectRef>
          <a:fontRef idx="minor">
            <a:schemeClr val="lt1"/>
          </a:fontRef>
        </p:style>
      </p:pic>
      <p:pic>
        <p:nvPicPr>
          <p:cNvPr id="11" name="Picture 4" descr="C:\Users\gay\Pictures\zen\flower-spores_9371_600x450.jpg"/>
          <p:cNvPicPr>
            <a:picLocks noChangeAspect="1" noChangeArrowheads="1"/>
          </p:cNvPicPr>
          <p:nvPr/>
        </p:nvPicPr>
        <p:blipFill>
          <a:blip r:embed="rId5" cstate="print"/>
          <a:srcRect/>
          <a:stretch>
            <a:fillRect/>
          </a:stretch>
        </p:blipFill>
        <p:spPr bwMode="auto">
          <a:xfrm rot="21434883">
            <a:off x="5542501" y="4207333"/>
            <a:ext cx="3367339" cy="2525505"/>
          </a:xfrm>
          <a:prstGeom prst="rect">
            <a:avLst/>
          </a:prstGeom>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09600" y="762000"/>
            <a:ext cx="35814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en-US" altLang="en-US" dirty="0" smtClean="0"/>
              <a:t>Visual No. </a:t>
            </a:r>
            <a:r>
              <a:rPr lang="en-US" altLang="en-US" dirty="0"/>
              <a:t>3</a:t>
            </a:r>
            <a:endParaRPr lang="en-US" altLang="en-US" dirty="0" smtClean="0"/>
          </a:p>
        </p:txBody>
      </p:sp>
      <p:pic>
        <p:nvPicPr>
          <p:cNvPr id="4" name="Picture 5" descr="http://www.apnphotographyschool.com/wp-content/uploads/2011/08/radiant-s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3627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5800" y="552157"/>
            <a:ext cx="8229600" cy="1143000"/>
          </a:xfrm>
        </p:spPr>
        <p:txBody>
          <a:bodyPr/>
          <a:lstStyle/>
          <a:p>
            <a:r>
              <a:rPr lang="en-US" sz="3200" dirty="0">
                <a:solidFill>
                  <a:srgbClr val="04617B"/>
                </a:solidFill>
              </a:rPr>
              <a:t>Which principle of design is shown in </a:t>
            </a:r>
            <a:r>
              <a:rPr lang="en-US" sz="3200" dirty="0" smtClean="0">
                <a:solidFill>
                  <a:srgbClr val="04617B"/>
                </a:solidFill>
              </a:rPr>
              <a:t>visual 3?</a:t>
            </a:r>
            <a:endParaRPr lang="en-US" dirty="0"/>
          </a:p>
        </p:txBody>
      </p:sp>
      <p:sp>
        <p:nvSpPr>
          <p:cNvPr id="3" name="TPAnswers"/>
          <p:cNvSpPr>
            <a:spLocks noGrp="1"/>
          </p:cNvSpPr>
          <p:nvPr>
            <p:ph type="body" idx="1"/>
            <p:custDataLst>
              <p:tags r:id="rId2"/>
            </p:custDataLst>
          </p:nvPr>
        </p:nvSpPr>
        <p:spPr>
          <a:xfrm>
            <a:off x="539750" y="2133600"/>
            <a:ext cx="4114800" cy="4389120"/>
          </a:xfrm>
        </p:spPr>
        <p:txBody>
          <a:bodyPr>
            <a:normAutofit/>
          </a:bodyPr>
          <a:lstStyle/>
          <a:p>
            <a:pPr marL="514350" indent="-514350">
              <a:buFont typeface="Wingdings 2"/>
              <a:buAutoNum type="alphaUcPeriod"/>
            </a:pPr>
            <a:r>
              <a:rPr lang="en-US" sz="3200" dirty="0" smtClean="0"/>
              <a:t>Contrast</a:t>
            </a:r>
          </a:p>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Emphasis</a:t>
            </a:r>
            <a:endParaRPr lang="en-US" sz="3200" dirty="0"/>
          </a:p>
        </p:txBody>
      </p:sp>
    </p:spTree>
    <p:custDataLst>
      <p:tags r:id="rId1"/>
    </p:custDataLst>
    <p:extLst>
      <p:ext uri="{BB962C8B-B14F-4D97-AF65-F5344CB8AC3E}">
        <p14:creationId xmlns:p14="http://schemas.microsoft.com/office/powerpoint/2010/main" val="9373832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5800" y="552157"/>
            <a:ext cx="8229600" cy="1143000"/>
          </a:xfrm>
        </p:spPr>
        <p:txBody>
          <a:bodyPr/>
          <a:lstStyle/>
          <a:p>
            <a:r>
              <a:rPr lang="en-US" sz="3200" dirty="0">
                <a:solidFill>
                  <a:srgbClr val="04617B"/>
                </a:solidFill>
              </a:rPr>
              <a:t>Which principle of design is shown in </a:t>
            </a:r>
            <a:r>
              <a:rPr lang="en-US" sz="3200" dirty="0" smtClean="0">
                <a:solidFill>
                  <a:srgbClr val="04617B"/>
                </a:solidFill>
              </a:rPr>
              <a:t>visual 3?</a:t>
            </a:r>
            <a:endParaRPr lang="en-US" dirty="0"/>
          </a:p>
        </p:txBody>
      </p:sp>
      <p:sp>
        <p:nvSpPr>
          <p:cNvPr id="3" name="TPAnswers"/>
          <p:cNvSpPr>
            <a:spLocks noGrp="1"/>
          </p:cNvSpPr>
          <p:nvPr>
            <p:ph type="body" idx="1"/>
            <p:custDataLst>
              <p:tags r:id="rId2"/>
            </p:custDataLst>
          </p:nvPr>
        </p:nvSpPr>
        <p:spPr>
          <a:xfrm>
            <a:off x="539750" y="2133600"/>
            <a:ext cx="4114800" cy="4389120"/>
          </a:xfrm>
        </p:spPr>
        <p:txBody>
          <a:bodyPr>
            <a:normAutofit/>
          </a:bodyPr>
          <a:lstStyle/>
          <a:p>
            <a:pPr marL="514350" indent="-514350">
              <a:buFont typeface="Wingdings 2"/>
              <a:buAutoNum type="alphaUcPeriod"/>
            </a:pPr>
            <a:r>
              <a:rPr lang="en-US" sz="3200" dirty="0" smtClean="0"/>
              <a:t>Contrast</a:t>
            </a:r>
          </a:p>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Emphasis</a:t>
            </a:r>
            <a:endParaRPr lang="en-US" sz="3200" dirty="0"/>
          </a:p>
        </p:txBody>
      </p:sp>
      <p:sp>
        <p:nvSpPr>
          <p:cNvPr id="5" name="CAI1"/>
          <p:cNvSpPr/>
          <p:nvPr>
            <p:custDataLst>
              <p:tags r:id="rId3"/>
            </p:custDataLst>
          </p:nvPr>
        </p:nvSpPr>
        <p:spPr>
          <a:xfrm rot="10800000">
            <a:off x="224790" y="21793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8129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6194" y="381000"/>
            <a:ext cx="3657600" cy="1143000"/>
          </a:xfrm>
        </p:spPr>
        <p:txBody>
          <a:bodyPr/>
          <a:lstStyle/>
          <a:p>
            <a:pPr eaLnBrk="1" hangingPunct="1"/>
            <a:r>
              <a:rPr lang="en-US" altLang="en-US" dirty="0" smtClean="0"/>
              <a:t>Visual No. </a:t>
            </a:r>
            <a:r>
              <a:rPr lang="en-US" altLang="en-US" dirty="0"/>
              <a:t>4</a:t>
            </a:r>
            <a:endParaRPr lang="en-US" altLang="en-US" dirty="0" smtClean="0"/>
          </a:p>
        </p:txBody>
      </p:sp>
      <p:pic>
        <p:nvPicPr>
          <p:cNvPr id="4" name="Picture 3" descr="C:\Users\glcanlas\Pictures\bal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807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7284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5800" y="538089"/>
            <a:ext cx="8229600" cy="1143000"/>
          </a:xfrm>
        </p:spPr>
        <p:txBody>
          <a:bodyPr/>
          <a:lstStyle/>
          <a:p>
            <a:r>
              <a:rPr lang="en-US" sz="3200" dirty="0">
                <a:solidFill>
                  <a:srgbClr val="04617B"/>
                </a:solidFill>
              </a:rPr>
              <a:t>Which principle of design is shown in </a:t>
            </a:r>
            <a:r>
              <a:rPr lang="en-US" sz="3200" dirty="0" smtClean="0">
                <a:solidFill>
                  <a:srgbClr val="04617B"/>
                </a:solidFill>
              </a:rPr>
              <a:t>visual 4?</a:t>
            </a:r>
            <a:endParaRPr lang="en-US" dirty="0"/>
          </a:p>
        </p:txBody>
      </p:sp>
      <p:sp>
        <p:nvSpPr>
          <p:cNvPr id="3" name="TPAnswers"/>
          <p:cNvSpPr>
            <a:spLocks noGrp="1"/>
          </p:cNvSpPr>
          <p:nvPr>
            <p:ph type="body" idx="1"/>
            <p:custDataLst>
              <p:tags r:id="rId2"/>
            </p:custDataLst>
          </p:nvPr>
        </p:nvSpPr>
        <p:spPr>
          <a:xfrm>
            <a:off x="610284" y="2033074"/>
            <a:ext cx="4114800" cy="4389120"/>
          </a:xfrm>
        </p:spPr>
        <p:txBody>
          <a:bodyPr>
            <a:normAutofit/>
          </a:bodyPr>
          <a:lstStyle/>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Simplicity</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Emphasis</a:t>
            </a:r>
            <a:endParaRPr lang="en-US" sz="3200" dirty="0"/>
          </a:p>
        </p:txBody>
      </p:sp>
    </p:spTree>
    <p:custDataLst>
      <p:tags r:id="rId1"/>
    </p:custDataLst>
    <p:extLst>
      <p:ext uri="{BB962C8B-B14F-4D97-AF65-F5344CB8AC3E}">
        <p14:creationId xmlns:p14="http://schemas.microsoft.com/office/powerpoint/2010/main" val="30649714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5800" y="538089"/>
            <a:ext cx="8229600" cy="1143000"/>
          </a:xfrm>
        </p:spPr>
        <p:txBody>
          <a:bodyPr/>
          <a:lstStyle/>
          <a:p>
            <a:r>
              <a:rPr lang="en-US" sz="3200" dirty="0">
                <a:solidFill>
                  <a:srgbClr val="04617B"/>
                </a:solidFill>
              </a:rPr>
              <a:t>Which principle of design is shown in </a:t>
            </a:r>
            <a:r>
              <a:rPr lang="en-US" sz="3200" dirty="0" smtClean="0">
                <a:solidFill>
                  <a:srgbClr val="04617B"/>
                </a:solidFill>
              </a:rPr>
              <a:t>visual 4?</a:t>
            </a:r>
            <a:endParaRPr lang="en-US" dirty="0"/>
          </a:p>
        </p:txBody>
      </p:sp>
      <p:sp>
        <p:nvSpPr>
          <p:cNvPr id="3" name="TPAnswers"/>
          <p:cNvSpPr>
            <a:spLocks noGrp="1"/>
          </p:cNvSpPr>
          <p:nvPr>
            <p:ph type="body" idx="1"/>
            <p:custDataLst>
              <p:tags r:id="rId2"/>
            </p:custDataLst>
          </p:nvPr>
        </p:nvSpPr>
        <p:spPr>
          <a:xfrm>
            <a:off x="610284" y="2033074"/>
            <a:ext cx="4114800" cy="4389120"/>
          </a:xfrm>
        </p:spPr>
        <p:txBody>
          <a:bodyPr>
            <a:normAutofit/>
          </a:bodyPr>
          <a:lstStyle/>
          <a:p>
            <a:pPr marL="514350" indent="-514350">
              <a:buFont typeface="Wingdings 2"/>
              <a:buAutoNum type="alphaUcPeriod"/>
            </a:pPr>
            <a:r>
              <a:rPr lang="en-US" sz="3200" dirty="0" smtClean="0"/>
              <a:t>Harmony</a:t>
            </a:r>
          </a:p>
          <a:p>
            <a:pPr marL="514350" indent="-514350">
              <a:buFont typeface="Wingdings 2"/>
              <a:buAutoNum type="alphaUcPeriod"/>
            </a:pPr>
            <a:r>
              <a:rPr lang="en-US" sz="3200" dirty="0" smtClean="0"/>
              <a:t>Simplicity</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Emphasis</a:t>
            </a:r>
            <a:endParaRPr lang="en-US" sz="3200" dirty="0"/>
          </a:p>
        </p:txBody>
      </p:sp>
      <p:sp>
        <p:nvSpPr>
          <p:cNvPr id="6" name="CAI1"/>
          <p:cNvSpPr/>
          <p:nvPr>
            <p:custDataLst>
              <p:tags r:id="rId3"/>
            </p:custDataLst>
          </p:nvPr>
        </p:nvSpPr>
        <p:spPr>
          <a:xfrm rot="10800000">
            <a:off x="234364" y="330832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372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685800"/>
            <a:ext cx="3657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en-US" altLang="en-US" dirty="0" smtClean="0"/>
              <a:t>Visual No. </a:t>
            </a:r>
            <a:r>
              <a:rPr lang="en-US" altLang="en-US" dirty="0"/>
              <a:t>5</a:t>
            </a:r>
            <a:endParaRPr lang="en-US" altLang="en-US" dirty="0" smtClean="0"/>
          </a:p>
        </p:txBody>
      </p:sp>
      <p:pic>
        <p:nvPicPr>
          <p:cNvPr id="4" name="Picture 3" descr="discover your inner voice and be yourself"/>
          <p:cNvPicPr/>
          <p:nvPr/>
        </p:nvPicPr>
        <p:blipFill>
          <a:blip r:embed="rId2"/>
          <a:srcRect/>
          <a:stretch>
            <a:fillRect/>
          </a:stretch>
        </p:blipFill>
        <p:spPr bwMode="auto">
          <a:xfrm>
            <a:off x="685800" y="1752600"/>
            <a:ext cx="7926388" cy="4648200"/>
          </a:xfrm>
          <a:prstGeom prst="rect">
            <a:avLst/>
          </a:prstGeom>
          <a:ln>
            <a:headEnd/>
            <a:tailEnd/>
          </a:ln>
        </p:spPr>
        <p:style>
          <a:lnRef idx="1">
            <a:schemeClr val="dk1"/>
          </a:lnRef>
          <a:fillRef idx="3">
            <a:schemeClr val="dk1"/>
          </a:fillRef>
          <a:effectRef idx="2">
            <a:schemeClr val="dk1"/>
          </a:effectRef>
          <a:fontRef idx="minor">
            <a:schemeClr val="lt1"/>
          </a:fontRef>
        </p:style>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5800" y="533400"/>
            <a:ext cx="8229600" cy="1143000"/>
          </a:xfrm>
        </p:spPr>
        <p:txBody>
          <a:bodyPr/>
          <a:lstStyle/>
          <a:p>
            <a:r>
              <a:rPr lang="en-US" sz="3200" dirty="0">
                <a:solidFill>
                  <a:srgbClr val="04617B"/>
                </a:solidFill>
              </a:rPr>
              <a:t>Which principle of design is shown in </a:t>
            </a:r>
            <a:r>
              <a:rPr lang="en-US" sz="3200" dirty="0" smtClean="0">
                <a:solidFill>
                  <a:srgbClr val="04617B"/>
                </a:solidFill>
              </a:rPr>
              <a:t>visual 5?</a:t>
            </a:r>
            <a:endParaRPr lang="en-US" dirty="0"/>
          </a:p>
        </p:txBody>
      </p:sp>
      <p:sp>
        <p:nvSpPr>
          <p:cNvPr id="3" name="TPAnswers"/>
          <p:cNvSpPr>
            <a:spLocks noGrp="1"/>
          </p:cNvSpPr>
          <p:nvPr>
            <p:ph type="body" idx="1"/>
            <p:custDataLst>
              <p:tags r:id="rId2"/>
            </p:custDataLst>
          </p:nvPr>
        </p:nvSpPr>
        <p:spPr>
          <a:xfrm>
            <a:off x="540922" y="2133600"/>
            <a:ext cx="4114800" cy="4389120"/>
          </a:xfrm>
        </p:spPr>
        <p:txBody>
          <a:bodyPr>
            <a:normAutofit/>
          </a:bodyPr>
          <a:lstStyle/>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Contrast</a:t>
            </a:r>
          </a:p>
          <a:p>
            <a:pPr marL="514350" indent="-514350">
              <a:buFont typeface="Wingdings 2"/>
              <a:buAutoNum type="alphaUcPeriod"/>
            </a:pPr>
            <a:r>
              <a:rPr lang="en-US" sz="3200" dirty="0" smtClean="0"/>
              <a:t>Emphasis</a:t>
            </a:r>
            <a:endParaRPr lang="en-US" sz="3200" dirty="0"/>
          </a:p>
        </p:txBody>
      </p:sp>
    </p:spTree>
    <p:custDataLst>
      <p:tags r:id="rId1"/>
    </p:custDataLst>
    <p:extLst>
      <p:ext uri="{BB962C8B-B14F-4D97-AF65-F5344CB8AC3E}">
        <p14:creationId xmlns:p14="http://schemas.microsoft.com/office/powerpoint/2010/main" val="27866401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5800" y="533400"/>
            <a:ext cx="8229600" cy="1143000"/>
          </a:xfrm>
        </p:spPr>
        <p:txBody>
          <a:bodyPr/>
          <a:lstStyle/>
          <a:p>
            <a:r>
              <a:rPr lang="en-US" sz="3200" dirty="0">
                <a:solidFill>
                  <a:srgbClr val="04617B"/>
                </a:solidFill>
              </a:rPr>
              <a:t>Which principle of design is shown in </a:t>
            </a:r>
            <a:r>
              <a:rPr lang="en-US" sz="3200" dirty="0" smtClean="0">
                <a:solidFill>
                  <a:srgbClr val="04617B"/>
                </a:solidFill>
              </a:rPr>
              <a:t>visual 5?</a:t>
            </a:r>
            <a:endParaRPr lang="en-US" dirty="0"/>
          </a:p>
        </p:txBody>
      </p:sp>
      <p:sp>
        <p:nvSpPr>
          <p:cNvPr id="3" name="TPAnswers"/>
          <p:cNvSpPr>
            <a:spLocks noGrp="1"/>
          </p:cNvSpPr>
          <p:nvPr>
            <p:ph type="body" idx="1"/>
            <p:custDataLst>
              <p:tags r:id="rId2"/>
            </p:custDataLst>
          </p:nvPr>
        </p:nvSpPr>
        <p:spPr>
          <a:xfrm>
            <a:off x="540922" y="2133600"/>
            <a:ext cx="4114800" cy="4389120"/>
          </a:xfrm>
        </p:spPr>
        <p:txBody>
          <a:bodyPr>
            <a:normAutofit/>
          </a:bodyPr>
          <a:lstStyle/>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Contrast</a:t>
            </a:r>
          </a:p>
          <a:p>
            <a:pPr marL="514350" indent="-514350">
              <a:buFont typeface="Wingdings 2"/>
              <a:buAutoNum type="alphaUcPeriod"/>
            </a:pPr>
            <a:r>
              <a:rPr lang="en-US" sz="3200" dirty="0" smtClean="0"/>
              <a:t>Emphasis</a:t>
            </a:r>
            <a:endParaRPr lang="en-US" sz="3200" dirty="0"/>
          </a:p>
        </p:txBody>
      </p:sp>
      <p:sp>
        <p:nvSpPr>
          <p:cNvPr id="5" name="CAI1"/>
          <p:cNvSpPr/>
          <p:nvPr>
            <p:custDataLst>
              <p:tags r:id="rId3"/>
            </p:custDataLst>
          </p:nvPr>
        </p:nvSpPr>
        <p:spPr>
          <a:xfrm rot="10800000">
            <a:off x="165002" y="3994066"/>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012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rtlex.com/ArtLex/p/images/puppets_muppets_th.gif"/>
          <p:cNvPicPr/>
          <p:nvPr/>
        </p:nvPicPr>
        <p:blipFill>
          <a:blip r:embed="rId2" cstate="print"/>
          <a:srcRect/>
          <a:stretch>
            <a:fillRect/>
          </a:stretch>
        </p:blipFill>
        <p:spPr bwMode="auto">
          <a:xfrm>
            <a:off x="2211737" y="1888210"/>
            <a:ext cx="4876800" cy="4312403"/>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4" name="Rectangle 2"/>
          <p:cNvSpPr txBox="1">
            <a:spLocks noChangeArrowheads="1"/>
          </p:cNvSpPr>
          <p:nvPr/>
        </p:nvSpPr>
        <p:spPr>
          <a:xfrm>
            <a:off x="457200" y="762000"/>
            <a:ext cx="35814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en-US" altLang="en-US" dirty="0" smtClean="0"/>
              <a:t>Visual No. </a:t>
            </a:r>
            <a:r>
              <a:rPr lang="en-US" altLang="en-US" dirty="0"/>
              <a:t>6</a:t>
            </a: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362200"/>
            <a:ext cx="76200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200" dirty="0" smtClean="0"/>
              <a:t>How we apply the </a:t>
            </a:r>
            <a:r>
              <a:rPr lang="en-US" sz="3200" b="1" dirty="0" smtClean="0"/>
              <a:t>principles of design</a:t>
            </a:r>
            <a:r>
              <a:rPr lang="en-US" sz="3200" dirty="0" smtClean="0"/>
              <a:t> determines how successful we are in creating a work of art. </a:t>
            </a:r>
            <a:endParaRPr lang="en-US"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54112" y="381000"/>
            <a:ext cx="8229600" cy="1143000"/>
          </a:xfrm>
        </p:spPr>
        <p:txBody>
          <a:bodyPr/>
          <a:lstStyle/>
          <a:p>
            <a:r>
              <a:rPr lang="en-US" sz="3200" dirty="0">
                <a:solidFill>
                  <a:srgbClr val="04617B"/>
                </a:solidFill>
              </a:rPr>
              <a:t>Which principle of design is shown in </a:t>
            </a:r>
            <a:r>
              <a:rPr lang="en-US" sz="3200" dirty="0" smtClean="0">
                <a:solidFill>
                  <a:srgbClr val="04617B"/>
                </a:solidFill>
              </a:rPr>
              <a:t>visual 6?</a:t>
            </a:r>
            <a:endParaRPr lang="en-US" dirty="0"/>
          </a:p>
        </p:txBody>
      </p:sp>
      <p:sp>
        <p:nvSpPr>
          <p:cNvPr id="3" name="TPAnswers"/>
          <p:cNvSpPr>
            <a:spLocks noGrp="1"/>
          </p:cNvSpPr>
          <p:nvPr>
            <p:ph type="body" idx="1"/>
            <p:custDataLst>
              <p:tags r:id="rId2"/>
            </p:custDataLst>
          </p:nvPr>
        </p:nvSpPr>
        <p:spPr>
          <a:xfrm>
            <a:off x="533400" y="2057400"/>
            <a:ext cx="4114800" cy="2895600"/>
          </a:xfrm>
        </p:spPr>
        <p:txBody>
          <a:bodyPr>
            <a:normAutofit/>
          </a:bodyPr>
          <a:lstStyle/>
          <a:p>
            <a:pPr marL="514350" indent="-514350">
              <a:buFont typeface="Wingdings 2"/>
              <a:buAutoNum type="alphaUcPeriod"/>
            </a:pPr>
            <a:r>
              <a:rPr lang="en-US" sz="3200" dirty="0" smtClean="0"/>
              <a:t>Variety</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Proportion</a:t>
            </a:r>
            <a:endParaRPr lang="en-US" sz="3200" dirty="0"/>
          </a:p>
        </p:txBody>
      </p:sp>
    </p:spTree>
    <p:custDataLst>
      <p:tags r:id="rId1"/>
    </p:custDataLst>
    <p:extLst>
      <p:ext uri="{BB962C8B-B14F-4D97-AF65-F5344CB8AC3E}">
        <p14:creationId xmlns:p14="http://schemas.microsoft.com/office/powerpoint/2010/main" val="17353675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54112" y="381000"/>
            <a:ext cx="8229600" cy="1143000"/>
          </a:xfrm>
        </p:spPr>
        <p:txBody>
          <a:bodyPr/>
          <a:lstStyle/>
          <a:p>
            <a:r>
              <a:rPr lang="en-US" sz="3200" dirty="0">
                <a:solidFill>
                  <a:srgbClr val="04617B"/>
                </a:solidFill>
              </a:rPr>
              <a:t>Which principle of design is shown in </a:t>
            </a:r>
            <a:r>
              <a:rPr lang="en-US" sz="3200" dirty="0" smtClean="0">
                <a:solidFill>
                  <a:srgbClr val="04617B"/>
                </a:solidFill>
              </a:rPr>
              <a:t>visual 6?</a:t>
            </a:r>
            <a:endParaRPr lang="en-US" dirty="0"/>
          </a:p>
        </p:txBody>
      </p:sp>
      <p:sp>
        <p:nvSpPr>
          <p:cNvPr id="3" name="TPAnswers"/>
          <p:cNvSpPr>
            <a:spLocks noGrp="1"/>
          </p:cNvSpPr>
          <p:nvPr>
            <p:ph type="body" idx="1"/>
            <p:custDataLst>
              <p:tags r:id="rId2"/>
            </p:custDataLst>
          </p:nvPr>
        </p:nvSpPr>
        <p:spPr>
          <a:xfrm>
            <a:off x="533400" y="2057400"/>
            <a:ext cx="4114800" cy="2895600"/>
          </a:xfrm>
        </p:spPr>
        <p:txBody>
          <a:bodyPr>
            <a:normAutofit/>
          </a:bodyPr>
          <a:lstStyle/>
          <a:p>
            <a:pPr marL="514350" indent="-514350">
              <a:buFont typeface="Wingdings 2"/>
              <a:buAutoNum type="alphaUcPeriod"/>
            </a:pPr>
            <a:r>
              <a:rPr lang="en-US" sz="3200" dirty="0" smtClean="0"/>
              <a:t>Variety</a:t>
            </a:r>
          </a:p>
          <a:p>
            <a:pPr marL="514350" indent="-514350">
              <a:buFont typeface="Wingdings 2"/>
              <a:buAutoNum type="alphaUcPeriod"/>
            </a:pPr>
            <a:r>
              <a:rPr lang="en-US" sz="3200" dirty="0" smtClean="0"/>
              <a:t>Balance</a:t>
            </a:r>
          </a:p>
          <a:p>
            <a:pPr marL="514350" indent="-514350">
              <a:buFont typeface="Wingdings 2"/>
              <a:buAutoNum type="alphaUcPeriod"/>
            </a:pPr>
            <a:r>
              <a:rPr lang="en-US" sz="3200" dirty="0" smtClean="0"/>
              <a:t>Rhythm</a:t>
            </a:r>
          </a:p>
          <a:p>
            <a:pPr marL="514350" indent="-514350">
              <a:buFont typeface="Wingdings 2"/>
              <a:buAutoNum type="alphaUcPeriod"/>
            </a:pPr>
            <a:r>
              <a:rPr lang="en-US" sz="3200" dirty="0" smtClean="0"/>
              <a:t>Proportion</a:t>
            </a:r>
            <a:endParaRPr lang="en-US" sz="3200" dirty="0"/>
          </a:p>
        </p:txBody>
      </p:sp>
      <p:sp>
        <p:nvSpPr>
          <p:cNvPr id="5" name="CAI1"/>
          <p:cNvSpPr/>
          <p:nvPr>
            <p:custDataLst>
              <p:tags r:id="rId3"/>
            </p:custDataLst>
          </p:nvPr>
        </p:nvSpPr>
        <p:spPr>
          <a:xfrm rot="10800000">
            <a:off x="66040" y="21793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355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507572" cy="5970865"/>
          </a:xfrm>
          <a:prstGeom prst="rect">
            <a:avLst/>
          </a:prstGeom>
        </p:spPr>
        <p:txBody>
          <a:bodyPr wrap="square">
            <a:spAutoFit/>
          </a:bodyPr>
          <a:lstStyle/>
          <a:p>
            <a:pPr algn="l"/>
            <a:r>
              <a:rPr lang="en-US" sz="2800" dirty="0" smtClean="0"/>
              <a:t>References:</a:t>
            </a:r>
          </a:p>
          <a:p>
            <a:pPr algn="l"/>
            <a:endParaRPr lang="en-PH" sz="1400" dirty="0" smtClean="0"/>
          </a:p>
          <a:p>
            <a:pPr algn="l"/>
            <a:r>
              <a:rPr lang="en-PH" sz="2000" dirty="0" err="1" smtClean="0"/>
              <a:t>Fichner-Rathus</a:t>
            </a:r>
            <a:r>
              <a:rPr lang="en-PH" sz="2000" dirty="0"/>
              <a:t>, L. (2008). </a:t>
            </a:r>
            <a:r>
              <a:rPr lang="en-PH" sz="2000" i="1" dirty="0"/>
              <a:t>Foundations of Art and Design</a:t>
            </a:r>
            <a:r>
              <a:rPr lang="en-PH" sz="2000" dirty="0"/>
              <a:t>. U.S.A: </a:t>
            </a:r>
            <a:endParaRPr lang="en-PH" sz="2000" dirty="0" smtClean="0"/>
          </a:p>
          <a:p>
            <a:pPr algn="l"/>
            <a:r>
              <a:rPr lang="en-PH" sz="2000" dirty="0"/>
              <a:t> </a:t>
            </a:r>
            <a:r>
              <a:rPr lang="en-PH" sz="2000" dirty="0" smtClean="0"/>
              <a:t>      Thomson </a:t>
            </a:r>
            <a:r>
              <a:rPr lang="en-PH" sz="2000" dirty="0"/>
              <a:t>Wadsworth</a:t>
            </a:r>
            <a:r>
              <a:rPr lang="en-PH" sz="2000" dirty="0" smtClean="0"/>
              <a:t>.</a:t>
            </a:r>
          </a:p>
          <a:p>
            <a:pPr algn="l"/>
            <a:endParaRPr lang="en-PH" sz="2000" dirty="0"/>
          </a:p>
          <a:p>
            <a:pPr algn="l"/>
            <a:r>
              <a:rPr lang="en-US" sz="2000" dirty="0"/>
              <a:t>Sanchez, et al., (2009). </a:t>
            </a:r>
            <a:r>
              <a:rPr lang="en-US" sz="2000" i="1" dirty="0"/>
              <a:t>Introduction to the Humanities.</a:t>
            </a:r>
            <a:r>
              <a:rPr lang="en-US" sz="2000" dirty="0"/>
              <a:t> Rex Bookstore </a:t>
            </a:r>
            <a:endParaRPr lang="en-US" sz="2000" dirty="0" smtClean="0"/>
          </a:p>
          <a:p>
            <a:pPr algn="l"/>
            <a:r>
              <a:rPr lang="en-US" sz="2000" dirty="0"/>
              <a:t> </a:t>
            </a:r>
            <a:r>
              <a:rPr lang="en-US" sz="2000" dirty="0" smtClean="0"/>
              <a:t>       Inc</a:t>
            </a:r>
            <a:r>
              <a:rPr lang="en-US" sz="2000" dirty="0"/>
              <a:t>. Manila</a:t>
            </a:r>
            <a:r>
              <a:rPr lang="en-US" sz="2000" dirty="0" smtClean="0"/>
              <a:t>.</a:t>
            </a:r>
          </a:p>
          <a:p>
            <a:pPr algn="l"/>
            <a:endParaRPr lang="en-US" sz="2000" dirty="0"/>
          </a:p>
          <a:p>
            <a:pPr algn="l"/>
            <a:r>
              <a:rPr lang="en-US" sz="2000" dirty="0" smtClean="0"/>
              <a:t>Patel, J. (2017, October 17) Chasing Dreams: What are you waiting for?</a:t>
            </a:r>
          </a:p>
          <a:p>
            <a:pPr algn="l"/>
            <a:r>
              <a:rPr lang="en-US" sz="2000" dirty="0"/>
              <a:t> </a:t>
            </a:r>
            <a:r>
              <a:rPr lang="en-US" sz="2000" dirty="0" smtClean="0"/>
              <a:t>       </a:t>
            </a:r>
            <a:r>
              <a:rPr lang="en-US" sz="2000" dirty="0"/>
              <a:t>Retrieved from </a:t>
            </a:r>
            <a:r>
              <a:rPr lang="en-US" sz="2000" dirty="0" smtClean="0"/>
              <a:t>https://visual wildersness.com/business/chasing-</a:t>
            </a:r>
          </a:p>
          <a:p>
            <a:pPr algn="l"/>
            <a:r>
              <a:rPr lang="en-US" sz="2000" dirty="0" smtClean="0"/>
              <a:t>        dreams-what-are-you-waiting-for </a:t>
            </a:r>
          </a:p>
          <a:p>
            <a:pPr algn="l"/>
            <a:endParaRPr lang="en-US" sz="2000" dirty="0" smtClean="0"/>
          </a:p>
          <a:p>
            <a:pPr algn="l"/>
            <a:r>
              <a:rPr lang="en-PH" sz="2000" dirty="0" smtClean="0"/>
              <a:t>Pixel Farm (2008, May 9). </a:t>
            </a:r>
            <a:r>
              <a:rPr lang="en-PH" sz="2000" i="1" dirty="0" smtClean="0"/>
              <a:t>Various artists, Get the Glass.</a:t>
            </a:r>
            <a:r>
              <a:rPr lang="en-PH" sz="2000" dirty="0" smtClean="0"/>
              <a:t> Retrieved from</a:t>
            </a:r>
          </a:p>
          <a:p>
            <a:pPr algn="l"/>
            <a:r>
              <a:rPr lang="en-PH" sz="2000" dirty="0" smtClean="0"/>
              <a:t>http://pixelfarm.blog54.fc2.com/blog-category-10.html</a:t>
            </a:r>
          </a:p>
          <a:p>
            <a:pPr algn="l"/>
            <a:endParaRPr lang="en-PH" sz="2000" dirty="0" smtClean="0"/>
          </a:p>
          <a:p>
            <a:pPr algn="l"/>
            <a:r>
              <a:rPr lang="en-US" sz="2000" dirty="0" smtClean="0"/>
              <a:t>Sanchez, et al., (2009). </a:t>
            </a:r>
            <a:r>
              <a:rPr lang="en-US" sz="2000" i="1" dirty="0" smtClean="0"/>
              <a:t>Introduction to the Humanities.</a:t>
            </a:r>
            <a:r>
              <a:rPr lang="en-US" sz="2000" dirty="0" smtClean="0"/>
              <a:t> Rex Bookstore </a:t>
            </a:r>
          </a:p>
          <a:p>
            <a:pPr algn="l"/>
            <a:r>
              <a:rPr lang="en-US" sz="2000" dirty="0" smtClean="0"/>
              <a:t>        Inc. Manila.</a:t>
            </a:r>
          </a:p>
          <a:p>
            <a:pPr algn="l"/>
            <a:endParaRPr lang="en-PH" sz="2000" dirty="0" smtClean="0"/>
          </a:p>
          <a:p>
            <a:pPr algn="l"/>
            <a:endParaRPr lang="en-PH" sz="2000" dirty="0"/>
          </a:p>
        </p:txBody>
      </p:sp>
    </p:spTree>
    <p:extLst>
      <p:ext uri="{BB962C8B-B14F-4D97-AF65-F5344CB8AC3E}">
        <p14:creationId xmlns:p14="http://schemas.microsoft.com/office/powerpoint/2010/main" val="326792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514600"/>
            <a:ext cx="8001000" cy="1828800"/>
          </a:xfrm>
          <a:prstGeom prst="rect">
            <a:avLst/>
          </a:prstGeom>
        </p:spPr>
        <p:style>
          <a:lnRef idx="1">
            <a:schemeClr val="accent1"/>
          </a:lnRef>
          <a:fillRef idx="3">
            <a:schemeClr val="accent1"/>
          </a:fillRef>
          <a:effectRef idx="2">
            <a:schemeClr val="accent1"/>
          </a:effectRef>
          <a:fontRef idx="minor">
            <a:schemeClr val="lt1"/>
          </a:fontRef>
        </p:style>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PH" sz="8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PH" sz="80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3300" b="0" i="0" u="none" strike="noStrike" kern="1200" cap="none" spc="0" normalizeH="0" baseline="0" noProof="0" dirty="0" smtClean="0">
                <a:ln>
                  <a:noFill/>
                </a:ln>
                <a:solidFill>
                  <a:schemeClr val="lt1"/>
                </a:solidFill>
                <a:effectLst/>
                <a:uLnTx/>
                <a:uFillTx/>
                <a:latin typeface="+mn-lt"/>
                <a:ea typeface="+mn-ea"/>
                <a:cs typeface="+mn-cs"/>
              </a:rPr>
              <a:t>Directions: Identify the principle of design       </a:t>
            </a:r>
            <a:r>
              <a:rPr kumimoji="0" lang="en-PH" sz="3300" b="0" i="0" u="none" strike="noStrike" kern="1200" cap="none" spc="0" normalizeH="0" noProof="0" dirty="0" smtClean="0">
                <a:ln>
                  <a:noFill/>
                </a:ln>
                <a:solidFill>
                  <a:schemeClr val="lt1"/>
                </a:solidFill>
                <a:effectLst/>
                <a:uLnTx/>
                <a:uFillTx/>
                <a:latin typeface="+mn-lt"/>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PH" sz="3300" dirty="0" smtClean="0"/>
              <a:t>      </a:t>
            </a:r>
            <a:r>
              <a:rPr kumimoji="0" lang="en-PH" sz="3300" b="0" i="0" u="none" strike="noStrike" kern="1200" cap="none" spc="0" normalizeH="0" baseline="0" noProof="0" dirty="0" smtClean="0">
                <a:ln>
                  <a:noFill/>
                </a:ln>
                <a:solidFill>
                  <a:schemeClr val="lt1"/>
                </a:solidFill>
                <a:effectLst/>
                <a:uLnTx/>
                <a:uFillTx/>
                <a:latin typeface="+mn-lt"/>
                <a:ea typeface="+mn-ea"/>
                <a:cs typeface="+mn-cs"/>
              </a:rPr>
              <a:t>that is best applied in each</a:t>
            </a:r>
            <a:r>
              <a:rPr kumimoji="0" lang="en-PH" sz="3300" b="0" i="0" u="none" strike="noStrike" kern="1200" cap="none" spc="0" normalizeH="0" noProof="0" dirty="0" smtClean="0">
                <a:ln>
                  <a:noFill/>
                </a:ln>
                <a:solidFill>
                  <a:schemeClr val="lt1"/>
                </a:solidFill>
                <a:effectLst/>
                <a:uLnTx/>
                <a:uFillTx/>
                <a:latin typeface="+mn-lt"/>
                <a:ea typeface="+mn-ea"/>
                <a:cs typeface="+mn-cs"/>
              </a:rPr>
              <a:t> of </a:t>
            </a:r>
            <a:r>
              <a:rPr kumimoji="0" lang="en-PH" sz="3300" b="0" i="0" u="none" strike="noStrike" kern="1200" cap="none" spc="0" normalizeH="0" baseline="0" noProof="0" dirty="0" smtClean="0">
                <a:ln>
                  <a:noFill/>
                </a:ln>
                <a:solidFill>
                  <a:schemeClr val="lt1"/>
                </a:solidFill>
                <a:effectLst/>
                <a:uLnTx/>
                <a:uFillTx/>
                <a:latin typeface="+mn-lt"/>
                <a:ea typeface="+mn-ea"/>
                <a:cs typeface="+mn-cs"/>
              </a:rPr>
              <a:t>the given      </a:t>
            </a:r>
          </a:p>
          <a:p>
            <a:pPr marL="0" marR="0" lvl="0" indent="0" algn="l" defTabSz="914400" rtl="0" eaLnBrk="1" fontAlgn="auto" latinLnBrk="0" hangingPunct="1">
              <a:lnSpc>
                <a:spcPct val="100000"/>
              </a:lnSpc>
              <a:spcBef>
                <a:spcPct val="0"/>
              </a:spcBef>
              <a:spcAft>
                <a:spcPts val="0"/>
              </a:spcAft>
              <a:buClrTx/>
              <a:buSzTx/>
              <a:buFontTx/>
              <a:buNone/>
              <a:tabLst/>
              <a:defRPr/>
            </a:pPr>
            <a:r>
              <a:rPr lang="en-PH" sz="3300" dirty="0" smtClean="0"/>
              <a:t>      </a:t>
            </a:r>
            <a:r>
              <a:rPr kumimoji="0" lang="en-PH" sz="3300" b="0" i="0" u="none" strike="noStrike" kern="1200" cap="none" spc="0" normalizeH="0" baseline="0" noProof="0" dirty="0" smtClean="0">
                <a:ln>
                  <a:noFill/>
                </a:ln>
                <a:solidFill>
                  <a:schemeClr val="lt1"/>
                </a:solidFill>
                <a:effectLst/>
                <a:uLnTx/>
                <a:uFillTx/>
                <a:latin typeface="+mn-lt"/>
                <a:ea typeface="+mn-ea"/>
                <a:cs typeface="+mn-cs"/>
              </a:rPr>
              <a:t>visuals.</a:t>
            </a:r>
            <a:endParaRPr kumimoji="0" lang="en-PH" sz="33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itle 1"/>
          <p:cNvSpPr txBox="1">
            <a:spLocks/>
          </p:cNvSpPr>
          <p:nvPr/>
        </p:nvSpPr>
        <p:spPr>
          <a:xfrm>
            <a:off x="2895600" y="914400"/>
            <a:ext cx="3505200" cy="1143000"/>
          </a:xfrm>
          <a:prstGeom prst="rect">
            <a:avLst/>
          </a:prstGeom>
        </p:spPr>
        <p:style>
          <a:lnRef idx="3">
            <a:schemeClr val="lt1"/>
          </a:lnRef>
          <a:fillRef idx="1">
            <a:schemeClr val="accent1"/>
          </a:fillRef>
          <a:effectRef idx="1">
            <a:schemeClr val="accent1"/>
          </a:effectRef>
          <a:fontRef idx="minor">
            <a:schemeClr val="lt1"/>
          </a:fontRef>
        </p:style>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PH" sz="8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PH" sz="800" b="0" i="0" u="none" strike="noStrike" kern="1200" cap="none" spc="0" normalizeH="0" baseline="0" noProof="0" dirty="0" smtClean="0">
                <a:ln>
                  <a:noFill/>
                </a:ln>
                <a:solidFill>
                  <a:schemeClr val="lt1"/>
                </a:solidFill>
                <a:effectLst/>
                <a:uLnTx/>
                <a:uFillTx/>
                <a:latin typeface="+mn-lt"/>
                <a:ea typeface="+mn-ea"/>
                <a:cs typeface="+mn-cs"/>
              </a:rPr>
              <a:t/>
            </a:r>
            <a:br>
              <a:rPr kumimoji="0" lang="en-PH" sz="800" b="0" i="0" u="none" strike="noStrike" kern="1200" cap="none" spc="0" normalizeH="0" baseline="0" noProof="0" dirty="0" smtClean="0">
                <a:ln>
                  <a:noFill/>
                </a:ln>
                <a:solidFill>
                  <a:schemeClr val="lt1"/>
                </a:solidFill>
                <a:effectLst/>
                <a:uLnTx/>
                <a:uFillTx/>
                <a:latin typeface="+mn-lt"/>
                <a:ea typeface="+mn-ea"/>
                <a:cs typeface="+mn-cs"/>
              </a:rPr>
            </a:br>
            <a:r>
              <a:rPr kumimoji="0" lang="en-PH" sz="3600" b="0" i="0" u="none" strike="noStrike" kern="1200" cap="none" spc="0" normalizeH="0" baseline="0" noProof="0" dirty="0" smtClean="0">
                <a:ln>
                  <a:noFill/>
                </a:ln>
                <a:solidFill>
                  <a:schemeClr val="lt1"/>
                </a:solidFill>
                <a:effectLst/>
                <a:uLnTx/>
                <a:uFillTx/>
                <a:latin typeface="+mn-lt"/>
                <a:ea typeface="+mn-ea"/>
                <a:cs typeface="+mn-cs"/>
              </a:rPr>
              <a:t>PRE-ACTIVITY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76400" y="1371600"/>
            <a:ext cx="6000861" cy="5257800"/>
          </a:xfrm>
          <a:prstGeom prst="rect">
            <a:avLst/>
          </a:prstGeom>
          <a:ln>
            <a:headEnd/>
            <a:tailEnd/>
          </a:ln>
        </p:spPr>
        <p:style>
          <a:lnRef idx="3">
            <a:schemeClr val="lt1"/>
          </a:lnRef>
          <a:fillRef idx="1">
            <a:schemeClr val="dk1"/>
          </a:fillRef>
          <a:effectRef idx="1">
            <a:schemeClr val="dk1"/>
          </a:effectRef>
          <a:fontRef idx="minor">
            <a:schemeClr val="lt1"/>
          </a:fontRef>
        </p:style>
      </p:pic>
      <p:sp>
        <p:nvSpPr>
          <p:cNvPr id="3" name="Rectangle 4"/>
          <p:cNvSpPr txBox="1">
            <a:spLocks noChangeArrowheads="1"/>
          </p:cNvSpPr>
          <p:nvPr/>
        </p:nvSpPr>
        <p:spPr>
          <a:xfrm>
            <a:off x="2962330" y="699516"/>
            <a:ext cx="3429000" cy="647700"/>
          </a:xfrm>
          <a:prstGeom prst="rect">
            <a:avLst/>
          </a:prstGeom>
          <a:noFill/>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altLang="en-US" sz="4000" dirty="0" smtClean="0"/>
              <a:t>Visual 1</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923BE49AD90C4B089DD569E8EDD22A3E&lt;/guid&gt;&#10;        &lt;description /&gt;&#10;        &lt;date&gt;6/15/2016 2:55:3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B3DA7C6AE5D4497A0F0C2CE26A9E514&lt;/guid&gt;&#10;            &lt;repollguid&gt;40E1E4294A7E4DCB9242212278961027&lt;/repollguid&gt;&#10;            &lt;sourceid&gt;F4CD8943851145F281EECF5E1EB951F2&lt;/sourceid&gt;&#10;            &lt;questiontext&gt;Which of the principles of design is shown in Visual 3?&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AA97B8059614F5CA5A1D38C215B8EBF&lt;/guid&gt;&#10;                    &lt;answertext&gt;Balance&lt;/answertext&gt;&#10;                    &lt;valuetype&gt;-1&lt;/valuetype&gt;&#10;                &lt;/answer&gt;&#10;                &lt;answer&gt;&#10;                    &lt;guid&gt;080F7425D6D84EF6B6FE408AD99FE07D&lt;/guid&gt;&#10;                    &lt;answertext&gt;Contrast&lt;/answertext&gt;&#10;                    &lt;valuetype&gt;1&lt;/valuetype&gt;&#10;                &lt;/answer&gt;&#10;                &lt;answer&gt;&#10;                    &lt;guid&gt;CC3C9B85AB1343A787C273961A6A0778&lt;/guid&gt;&#10;                    &lt;answertext&gt;Emphasis&lt;/answertext&gt;&#10;                    &lt;valuetype&gt;-1&lt;/valuetype&gt;&#10;                &lt;/answer&gt;&#10;                &lt;answer&gt;&#10;                    &lt;guid&gt;F1DB421203984770BC10A2A00BA92CD5&lt;/guid&gt;&#10;                    &lt;answertext&gt;Variety&lt;/answertext&gt;&#10;                    &lt;valuetype&gt;-1&lt;/valuetype&gt;&#10;                &lt;/answer&gt;&#10;            &lt;/answers&gt;&#10;        &lt;/multichoice&gt;&#10;    &lt;/questions&gt;&#10;&lt;/questionlist&gt;"/>
  <p:tag name="AUTOOPENPOLL" val="True"/>
  <p:tag name="AUTOFORMATCHART" val="Tru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923BE49AD90C4B089DD569E8EDD22A3E&lt;/guid&gt;&#10;        &lt;description /&gt;&#10;        &lt;date&gt;6/15/2016 2:55:3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C0B8FBFE02E4208958846F96F538454&lt;/guid&gt;&#10;            &lt;repollguid&gt;40E1E4294A7E4DCB9242212278961027&lt;/repollguid&gt;&#10;            &lt;sourceid&gt;F4CD8943851145F281EECF5E1EB951F2&lt;/sourceid&gt;&#10;            &lt;questiontext&gt;Which of the principles of design is shown in Visual 3?&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AA97B8059614F5CA5A1D38C215B8EBF&lt;/guid&gt;&#10;                    &lt;answertext&gt;Balance&lt;/answertext&gt;&#10;                    &lt;valuetype&gt;-1&lt;/valuetype&gt;&#10;                &lt;/answer&gt;&#10;                &lt;answer&gt;&#10;                    &lt;guid&gt;080F7425D6D84EF6B6FE408AD99FE07D&lt;/guid&gt;&#10;                    &lt;answertext&gt;Contrast&lt;/answertext&gt;&#10;                    &lt;valuetype&gt;1&lt;/valuetype&gt;&#10;                &lt;/answer&gt;&#10;                &lt;answer&gt;&#10;                    &lt;guid&gt;CC3C9B85AB1343A787C273961A6A0778&lt;/guid&gt;&#10;                    &lt;answertext&gt;Emphasis&lt;/answertext&gt;&#10;                    &lt;valuetype&gt;-1&lt;/valuetype&gt;&#10;                &lt;/answer&gt;&#10;                &lt;answer&gt;&#10;                    &lt;guid&gt;F1DB421203984770BC10A2A00BA92CD5&lt;/guid&gt;&#10;                    &lt;answertext&gt;Variety&lt;/answertext&gt;&#10;                    &lt;valuetype&gt;-1&lt;/valuetype&gt;&#10;                &lt;/answer&gt;&#10;            &lt;/answers&gt;&#10;        &lt;/multichoice&gt;&#10;    &lt;/questions&gt;&#10;&lt;/questionlist&gt;"/>
  <p:tag name="AUTOOPENPOLL" val="True"/>
  <p:tag name="AUTOFORMATCHART"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D01568B236B94133BAF312D75E45D1B2&lt;/guid&gt;&#10;        &lt;description /&gt;&#10;        &lt;date&gt;6/15/2016 2:59: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25CA00333E842509EE16B9AF44B819C&lt;/guid&gt;&#10;            &lt;repollguid&gt;CF64CBD8C74B4A78970AAC86FD230C2C&lt;/repollguid&gt;&#10;            &lt;sourceid&gt;0A5B8177966746C3AB436692CD7C2D18&lt;/sourceid&gt;&#10;            &lt;questiontext&gt;Which principle of design is shown in Visual 4?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F3F43DBFF254774A57E5751F42DAB5D&lt;/guid&gt;&#10;                    &lt;answertext&gt;Rhythm&lt;/answertext&gt;&#10;                    &lt;valuetype&gt;-1&lt;/valuetype&gt;&#10;                &lt;/answer&gt;&#10;                &lt;answer&gt;&#10;                    &lt;guid&gt;F17F4A3E2D924F6EA93EF9B7B2DF7491&lt;/guid&gt;&#10;                    &lt;answertext&gt;Harmony&lt;/answertext&gt;&#10;                    &lt;valuetype&gt;-1&lt;/valuetype&gt;&#10;                &lt;/answer&gt;&#10;                &lt;answer&gt;&#10;                    &lt;guid&gt;D921073C5C6F44A9872EE3B71C119D33&lt;/guid&gt;&#10;                    &lt;answertext&gt;Unity&lt;/answertext&gt;&#10;                    &lt;valuetype&gt;-1&lt;/valuetype&gt;&#10;                &lt;/answer&gt;&#10;                &lt;answer&gt;&#10;                    &lt;guid&gt;2E1BA50AA0C44675ABF4A1C1C13F9061&lt;/guid&gt;&#10;                    &lt;answertext&gt;Variety&lt;/answertext&gt;&#10;                    &lt;valuetype&gt;1&lt;/valuetype&gt;&#10;                &lt;/answer&gt;&#10;            &lt;/answers&gt;&#10;        &lt;/multichoice&gt;&#10;    &lt;/questions&gt;&#10;&lt;/questionlist&gt;"/>
  <p:tag name="AUTOOPENPOLL" val="True"/>
  <p:tag name="AUTOFORMATCHART" val="Tru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D01568B236B94133BAF312D75E45D1B2&lt;/guid&gt;&#10;        &lt;description /&gt;&#10;        &lt;date&gt;6/15/2016 2:59: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B4C62A2590E41CD84418B079FC9E203&lt;/guid&gt;&#10;            &lt;repollguid&gt;CF64CBD8C74B4A78970AAC86FD230C2C&lt;/repollguid&gt;&#10;            &lt;sourceid&gt;0A5B8177966746C3AB436692CD7C2D18&lt;/sourceid&gt;&#10;            &lt;questiontext&gt;Which principle of design is shown in Visual 4?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F3F43DBFF254774A57E5751F42DAB5D&lt;/guid&gt;&#10;                    &lt;answertext&gt;Rhythm&lt;/answertext&gt;&#10;                    &lt;valuetype&gt;-1&lt;/valuetype&gt;&#10;                &lt;/answer&gt;&#10;                &lt;answer&gt;&#10;                    &lt;guid&gt;F17F4A3E2D924F6EA93EF9B7B2DF7491&lt;/guid&gt;&#10;                    &lt;answertext&gt;Harmony&lt;/answertext&gt;&#10;                    &lt;valuetype&gt;-1&lt;/valuetype&gt;&#10;                &lt;/answer&gt;&#10;                &lt;answer&gt;&#10;                    &lt;guid&gt;D921073C5C6F44A9872EE3B71C119D33&lt;/guid&gt;&#10;                    &lt;answertext&gt;Unity&lt;/answertext&gt;&#10;                    &lt;valuetype&gt;-1&lt;/valuetype&gt;&#10;                &lt;/answer&gt;&#10;                &lt;answer&gt;&#10;                    &lt;guid&gt;2E1BA50AA0C44675ABF4A1C1C13F9061&lt;/guid&gt;&#10;                    &lt;answertext&gt;Variety&lt;/answertext&gt;&#10;                    &lt;valuetype&gt;1&lt;/valuetype&gt;&#10;                &lt;/answer&gt;&#10;            &lt;/answers&gt;&#10;        &lt;/multichoice&gt;&#10;    &lt;/questions&gt;&#10;&lt;/questionlist&gt;"/>
  <p:tag name="AUTOOPENPOLL" val="True"/>
  <p:tag name="AUTOFORMATCHART" val="Tru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EE434D41E7184DB68EB45F66DA193D1E&lt;/guid&gt;&#10;        &lt;description /&gt;&#10;        &lt;date&gt;6/15/2016 2:49:5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A2CEEBBF4604199B4BAE952B592AD4A&lt;/guid&gt;&#10;            &lt;repollguid&gt;3B9DD13C9FAB4B37B39B10D7E4076F02&lt;/repollguid&gt;&#10;            &lt;sourceid&gt;BFFFDCCDB1144FA3B872944240F13523&lt;/sourceid&gt;&#10;            &lt;questiontext&gt;Which principle of design is shown in Visual 1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3924411C2BE4FA4A5B090C9158FF155&lt;/guid&gt;&#10;                    &lt;answertext&gt;Harmony&lt;/answertext&gt;&#10;                    &lt;valuetype&gt;-1&lt;/valuetype&gt;&#10;                &lt;/answer&gt;&#10;                &lt;answer&gt;&#10;                    &lt;guid&gt;343BDAB338014574BDEEAC7D2E0F2725&lt;/guid&gt;&#10;                    &lt;answertext&gt;Balance&lt;/answertext&gt;&#10;                    &lt;valuetype&gt;1&lt;/valuetype&gt;&#10;                &lt;/answer&gt;&#10;                &lt;answer&gt;&#10;                    &lt;guid&gt;536B234F689F4C70BC49F899F491A5FE&lt;/guid&gt;&#10;                    &lt;answertext&gt;Rhythm&lt;/answertext&gt;&#10;                    &lt;valuetype&gt;-1&lt;/valuetype&gt;&#10;                &lt;/answer&gt;&#10;                &lt;answer&gt;&#10;                    &lt;guid&gt;5A52F6BB5C7D45AFBBCF7FB7EE086400&lt;/guid&gt;&#10;                    &lt;answertext&gt;Emphasis&lt;/answertext&gt;&#10;                    &lt;valuetype&gt;-1&lt;/valuetype&gt;&#10;                &lt;/answer&gt;&#10;            &lt;/answers&gt;&#10;        &lt;/multichoice&gt;&#10;    &lt;/questions&gt;&#10;&lt;/questionlist&gt;"/>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ZEROBASED" val="False"/>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78099F4619F4F1EBB9C7A79A883C0D6&lt;/guid&gt;&#10;        &lt;description /&gt;&#10;        &lt;date&gt;6/15/2016 3:01:0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6DBD60300AA4B5180E5C548DD1DF88E&lt;/guid&gt;&#10;            &lt;repollguid&gt;34CDA0A98E444BDC8E17BC83B33DD974&lt;/repollguid&gt;&#10;            &lt;sourceid&gt;10A60FB750D94B4D9D66F64E6C4C3F66&lt;/sourceid&gt;&#10;            &lt;questiontext&gt;Which principle of design is shown in Visual 5?&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1D59B8685C847A9BD7762AEC6680D18&lt;/guid&gt;&#10;                    &lt;answertext&gt;Harmony&lt;/answertext&gt;&#10;                    &lt;valuetype&gt;-1&lt;/valuetype&gt;&#10;                &lt;/answer&gt;&#10;                &lt;answer&gt;&#10;                    &lt;guid&gt;4C6E43BBD12E4345877498D8F331A792&lt;/guid&gt;&#10;                    &lt;answertext&gt;Rhythm&lt;/answertext&gt;&#10;                    &lt;valuetype&gt;1&lt;/valuetype&gt;&#10;                &lt;/answer&gt;&#10;                &lt;answer&gt;&#10;                    &lt;guid&gt;9A207AE759F2430582C7C6B51D6BE5F3&lt;/guid&gt;&#10;                    &lt;answertext&gt;Proportion&lt;/answertext&gt;&#10;                    &lt;valuetype&gt;-1&lt;/valuetype&gt;&#10;                &lt;/answer&gt;&#10;                &lt;answer&gt;&#10;                    &lt;guid&gt;42E6C66094E64800B777E4D1D2FDB5B8&lt;/guid&gt;&#10;                    &lt;answertext&gt;Balance&lt;/answertext&gt;&#10;                    &lt;valuetype&gt;-1&lt;/valuetype&gt;&#10;                &lt;/answer&gt;&#10;            &lt;/answers&gt;&#10;        &lt;/multichoice&gt;&#10;    &lt;/questions&gt;&#10;&lt;/questionlist&gt;"/>
  <p:tag name="AUTOOPENPOLL" val="True"/>
  <p:tag name="AUTOFORMATCHART" val="True"/>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78099F4619F4F1EBB9C7A79A883C0D6&lt;/guid&gt;&#10;        &lt;description /&gt;&#10;        &lt;date&gt;6/15/2016 3:01:0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D74FA93CEDB46BFB97B5A1B98DE9E45&lt;/guid&gt;&#10;            &lt;repollguid&gt;34CDA0A98E444BDC8E17BC83B33DD974&lt;/repollguid&gt;&#10;            &lt;sourceid&gt;10A60FB750D94B4D9D66F64E6C4C3F66&lt;/sourceid&gt;&#10;            &lt;questiontext&gt;Which principle of design is shown in Visual 5?&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1D59B8685C847A9BD7762AEC6680D18&lt;/guid&gt;&#10;                    &lt;answertext&gt;Harmony&lt;/answertext&gt;&#10;                    &lt;valuetype&gt;-1&lt;/valuetype&gt;&#10;                &lt;/answer&gt;&#10;                &lt;answer&gt;&#10;                    &lt;guid&gt;4C6E43BBD12E4345877498D8F331A792&lt;/guid&gt;&#10;                    &lt;answertext&gt;Rhythm&lt;/answertext&gt;&#10;                    &lt;valuetype&gt;1&lt;/valuetype&gt;&#10;                &lt;/answer&gt;&#10;                &lt;answer&gt;&#10;                    &lt;guid&gt;9A207AE759F2430582C7C6B51D6BE5F3&lt;/guid&gt;&#10;                    &lt;answertext&gt;Proportion&lt;/answertext&gt;&#10;                    &lt;valuetype&gt;-1&lt;/valuetype&gt;&#10;                &lt;/answer&gt;&#10;                &lt;answer&gt;&#10;                    &lt;guid&gt;42E6C66094E64800B777E4D1D2FDB5B8&lt;/guid&gt;&#10;                    &lt;answertext&gt;Balance&lt;/answertext&gt;&#10;                    &lt;valuetype&gt;-1&lt;/valuetype&gt;&#10;                &lt;/answer&gt;&#10;            &lt;/answers&gt;&#10;        &lt;/multichoice&gt;&#10;    &lt;/questions&gt;&#10;&lt;/questionlist&gt;"/>
  <p:tag name="AUTOOPENPOLL" val="True"/>
  <p:tag name="AUTOFORMATCHART" val="True"/>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099AA7F0FD4DA2AFAA6159C571CC6F&lt;/guid&gt;&#10;        &lt;description /&gt;&#10;        &lt;date&gt;6/15/2016 3:0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64106946C67469AA87BB399962E3A3A&lt;/guid&gt;&#10;            &lt;repollguid&gt;4EC262FE0C464397AE9FDF6BB436049A&lt;/repollguid&gt;&#10;            &lt;sourceid&gt;6AD7215643A04F308541BD80A0042EB8&lt;/sourceid&gt;&#10;            &lt;questiontext&gt;Which principle of design is shown in Visual 6?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D8AB697209A459194C026CB9EEF0730&lt;/guid&gt;&#10;                    &lt;answertext&gt;Emphasis&lt;/answertext&gt;&#10;                    &lt;valuetype&gt;1&lt;/valuetype&gt;&#10;                &lt;/answer&gt;&#10;                &lt;answer&gt;&#10;                    &lt;guid&gt;02F03E9EE2454EA599743229E52FD1F9&lt;/guid&gt;&#10;                    &lt;answertext&gt;Balance&lt;/answertext&gt;&#10;                    &lt;valuetype&gt;-1&lt;/valuetype&gt;&#10;                &lt;/answer&gt;&#10;                &lt;answer&gt;&#10;                    &lt;guid&gt;8321A6893E2442A28EC6BEAA81ECFBF4&lt;/guid&gt;&#10;                    &lt;answertext&gt;Simplicity&lt;/answertext&gt;&#10;                    &lt;valuetype&gt;-1&lt;/valuetype&gt;&#10;                &lt;/answer&gt;&#10;                &lt;answer&gt;&#10;                    &lt;guid&gt;32081B80B1D04B899ECC080E2D093E2B&lt;/guid&gt;&#10;                    &lt;answertext&gt;Contrast&lt;/answertext&gt;&#10;                    &lt;valuetype&gt;-1&lt;/valuetype&gt;&#10;                &lt;/answer&gt;&#10;            &lt;/answers&gt;&#10;        &lt;/multichoice&gt;&#10;    &lt;/questions&gt;&#10;&lt;/questionlist&gt;"/>
  <p:tag name="LIVECHARTING" val="False"/>
  <p:tag name="AUTOOPENPOLL" val="True"/>
  <p:tag name="AUTOFORMATCHART" val="True"/>
</p:tagLst>
</file>

<file path=ppt/tags/tag28.xml><?xml version="1.0" encoding="utf-8"?>
<p:tagLst xmlns:a="http://schemas.openxmlformats.org/drawingml/2006/main" xmlns:r="http://schemas.openxmlformats.org/officeDocument/2006/relationships" xmlns:p="http://schemas.openxmlformats.org/presentationml/2006/main">
  <p:tag name="ZEROBASED" val="False"/>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099AA7F0FD4DA2AFAA6159C571CC6F&lt;/guid&gt;&#10;        &lt;description /&gt;&#10;        &lt;date&gt;6/15/2016 3:0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824152D77534F73B56CEA28995CBCA5&lt;/guid&gt;&#10;            &lt;repollguid&gt;4EC262FE0C464397AE9FDF6BB436049A&lt;/repollguid&gt;&#10;            &lt;sourceid&gt;6AD7215643A04F308541BD80A0042EB8&lt;/sourceid&gt;&#10;            &lt;questiontext&gt;Which principle of design is shown in Visual 6?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D8AB697209A459194C026CB9EEF0730&lt;/guid&gt;&#10;                    &lt;answertext&gt;Emphasis&lt;/answertext&gt;&#10;                    &lt;valuetype&gt;1&lt;/valuetype&gt;&#10;                &lt;/answer&gt;&#10;                &lt;answer&gt;&#10;                    &lt;guid&gt;02F03E9EE2454EA599743229E52FD1F9&lt;/guid&gt;&#10;                    &lt;answertext&gt;Balance&lt;/answertext&gt;&#10;                    &lt;valuetype&gt;-1&lt;/valuetype&gt;&#10;                &lt;/answer&gt;&#10;                &lt;answer&gt;&#10;                    &lt;guid&gt;8321A6893E2442A28EC6BEAA81ECFBF4&lt;/guid&gt;&#10;                    &lt;answertext&gt;Simplicity&lt;/answertext&gt;&#10;                    &lt;valuetype&gt;-1&lt;/valuetype&gt;&#10;                &lt;/answer&gt;&#10;                &lt;answer&gt;&#10;                    &lt;guid&gt;32081B80B1D04B899ECC080E2D093E2B&lt;/guid&gt;&#10;                    &lt;answertext&gt;Contrast&lt;/answertext&gt;&#10;                    &lt;valuetype&gt;-1&lt;/valuetype&gt;&#10;                &lt;/answer&gt;&#10;            &lt;/answers&gt;&#10;        &lt;/multichoice&gt;&#10;    &lt;/questions&gt;&#10;&lt;/questionlist&gt;"/>
  <p:tag name="LIVECHARTING" val="False"/>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2.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00E88F88FA204E3689067367C8B6E974&lt;/guid&gt;&#10;        &lt;description /&gt;&#10;        &lt;date&gt;6/15/2016 3:04:2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B2D6E1820E8442985E07614AF613C60&lt;/guid&gt;&#10;            &lt;repollguid&gt;9EAEB4BF83DC4AD5AE3ACC43D5162B8B&lt;/repollguid&gt;&#10;            &lt;sourceid&gt;D1D2594BC2714803BAB4BD6616F4400E&lt;/sourceid&gt;&#10;            &lt;questiontext&gt;“All emphasis is no emphasis.”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68B411332FC549EB989D90D288F4272E&lt;/guid&gt;&#10;                    &lt;answertext&gt;True&lt;/answertext&gt;&#10;                    &lt;valuetype&gt;1&lt;/valuetype&gt;&#10;                &lt;/answer&gt;&#10;                &lt;answer&gt;&#10;                    &lt;guid&gt;4BF10C2A943C463FB5138E9B5AE96732&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0397FA1A2864F6097466827AFC49E23&lt;/guid&gt;&#10;        &lt;description /&gt;&#10;        &lt;date&gt;6/15/2016 8:50:0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4AAA50330DC4ED1A32E6423237B2595&lt;/guid&gt;&#10;            &lt;repollguid&gt;AAD27365CA92431598F89C6249F61408&lt;/repollguid&gt;&#10;            &lt;sourceid&gt;F1838CC2D6CD442C80D6E71A4745D6F4&lt;/sourceid&gt;&#10;            &lt;questiontext&gt;Which principle of design is shown in visual 1?&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B162CACCA7E4532B9E1731E07E9BA1A&lt;/guid&gt;&#10;                    &lt;answertext&gt;Emphasis by Directional Lines&lt;/answertext&gt;&#10;                    &lt;valuetype&gt;-1&lt;/valuetype&gt;&#10;                &lt;/answer&gt;&#10;                &lt;answer&gt;&#10;                    &lt;guid&gt;371D1CDFA578480D9ED6622409908ACA&lt;/guid&gt;&#10;                    &lt;answertext&gt;Emphasis by Isolation&lt;/answertext&gt;&#10;                    &lt;valuetype&gt;1&lt;/valuetype&gt;&#10;                &lt;/answer&gt;&#10;                &lt;answer&gt;&#10;                    &lt;guid&gt;FBCFE9B235194219ACB0DDD4FFFFE69C&lt;/guid&gt;&#10;                    &lt;answertext&gt;Emphasis &lt;/answertext&gt;&#10;                    &lt;valuetype&gt;-1&lt;/valuetype&gt;&#10;                &lt;/answer&gt;&#10;            &lt;/answers&gt;&#10;        &lt;/multichoice&gt;&#10;    &lt;/questions&gt;&#10;&lt;/questionlist&gt;"/>
  <p:tag name="LIVECHARTING" val="False"/>
  <p:tag name="AUTOOPENPOLL" val="True"/>
  <p:tag name="AUTOFORMATCHART" val="True"/>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0397FA1A2864F6097466827AFC49E23&lt;/guid&gt;&#10;        &lt;description /&gt;&#10;        &lt;date&gt;6/15/2016 8:50:0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12BE0B5A5264D7595AA93AFACB9C3BA&lt;/guid&gt;&#10;            &lt;repollguid&gt;AAD27365CA92431598F89C6249F61408&lt;/repollguid&gt;&#10;            &lt;sourceid&gt;F1838CC2D6CD442C80D6E71A4745D6F4&lt;/sourceid&gt;&#10;            &lt;questiontext&gt;Which principle of design is shown in visual 1?&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B162CACCA7E4532B9E1731E07E9BA1A&lt;/guid&gt;&#10;                    &lt;answertext&gt;Emphasis by Directional Lines&lt;/answertext&gt;&#10;                    &lt;valuetype&gt;-1&lt;/valuetype&gt;&#10;                &lt;/answer&gt;&#10;                &lt;answer&gt;&#10;                    &lt;guid&gt;371D1CDFA578480D9ED6622409908ACA&lt;/guid&gt;&#10;                    &lt;answertext&gt;Emphasis by Isolation&lt;/answertext&gt;&#10;                    &lt;valuetype&gt;1&lt;/valuetype&gt;&#10;                &lt;/answer&gt;&#10;                &lt;answer&gt;&#10;                    &lt;guid&gt;FBCFE9B235194219ACB0DDD4FFFFE69C&lt;/guid&gt;&#10;                    &lt;answertext&gt;Emphasis &lt;/answertext&gt;&#10;                    &lt;valuetype&gt;-1&lt;/valuetype&gt;&#10;                &lt;/answer&gt;&#10;            &lt;/answers&gt;&#10;        &lt;/multichoice&gt;&#10;    &lt;/questions&gt;&#10;&lt;/questionlist&gt;"/>
  <p:tag name="LIVECHARTING" val="False"/>
  <p:tag name="AUTOOPENPOLL" val="True"/>
  <p:tag name="AUTOFORMATCHART" val="True"/>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536C343B76E48C98CA52B04360DE6CA&lt;/guid&gt;&#10;        &lt;description /&gt;&#10;        &lt;date&gt;6/15/2016 8:56:2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8D9F18E13224033ABE7AD4E81E54770&lt;/guid&gt;&#10;            &lt;repollguid&gt;A58FE555D8D5445287D0537EB432A4E5&lt;/repollguid&gt;&#10;            &lt;sourceid&gt;FAA274FFF09A4C0D9F8A3F3C76502473&lt;/sourceid&gt;&#10;            &lt;questiontext&gt;Which principle of design is shown in visual 2?&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E95D0F899F3492DB4786C0326AC8F74&lt;/guid&gt;&#10;                    &lt;answertext&gt;Balance&lt;/answertext&gt;&#10;                    &lt;valuetype&gt;-1&lt;/valuetype&gt;&#10;                &lt;/answer&gt;&#10;                &lt;answer&gt;&#10;                    &lt;guid&gt;FA5EA50DAEB84B889DD8B511C1976CB0&lt;/guid&gt;&#10;                    &lt;answertext&gt;Emphasis&lt;/answertext&gt;&#10;                    &lt;valuetype&gt;-1&lt;/valuetype&gt;&#10;                &lt;/answer&gt;&#10;                &lt;answer&gt;&#10;                    &lt;guid&gt;FF8F58D6C3AE450181BBD33336CB8885&lt;/guid&gt;&#10;                    &lt;answertext&gt;Proportion&lt;/answertext&gt;&#10;                    &lt;valuetype&gt;-1&lt;/valuetype&gt;&#10;                &lt;/answer&gt;&#10;                &lt;answer&gt;&#10;                    &lt;guid&gt;5245CEA56FBC40358CC54744A9BF3B1B&lt;/guid&gt;&#10;                    &lt;answertext&gt;Rhythm&lt;/answertext&gt;&#10;                    &lt;valuetype&gt;1&lt;/valuetype&gt;&#10;                &lt;/answer&gt;&#10;            &lt;/answers&gt;&#10;        &lt;/multichoice&gt;&#10;    &lt;/questions&gt;&#10;&lt;/questionlist&gt;"/>
  <p:tag name="LIVECHARTING" val="False"/>
  <p:tag name="AUTOOPENPOLL" val="True"/>
  <p:tag name="AUTOFORMATCHART" val="Tru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EE434D41E7184DB68EB45F66DA193D1E&lt;/guid&gt;&#10;        &lt;description /&gt;&#10;        &lt;date&gt;6/15/2016 2:49:5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A2CEEBBF4604199B4BAE952B592AD4A&lt;/guid&gt;&#10;            &lt;repollguid&gt;3B9DD13C9FAB4B37B39B10D7E4076F02&lt;/repollguid&gt;&#10;            &lt;sourceid&gt;BFFFDCCDB1144FA3B872944240F13523&lt;/sourceid&gt;&#10;            &lt;questiontext&gt;Which principle of design is shown in Visual 1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3924411C2BE4FA4A5B090C9158FF155&lt;/guid&gt;&#10;                    &lt;answertext&gt;Harmony&lt;/answertext&gt;&#10;                    &lt;valuetype&gt;-1&lt;/valuetype&gt;&#10;                &lt;/answer&gt;&#10;                &lt;answer&gt;&#10;                    &lt;guid&gt;343BDAB338014574BDEEAC7D2E0F2725&lt;/guid&gt;&#10;                    &lt;answertext&gt;Balance&lt;/answertext&gt;&#10;                    &lt;valuetype&gt;1&lt;/valuetype&gt;&#10;                &lt;/answer&gt;&#10;                &lt;answer&gt;&#10;                    &lt;guid&gt;536B234F689F4C70BC49F899F491A5FE&lt;/guid&gt;&#10;                    &lt;answertext&gt;Rhythm&lt;/answertext&gt;&#10;                    &lt;valuetype&gt;-1&lt;/valuetype&gt;&#10;                &lt;/answer&gt;&#10;                &lt;answer&gt;&#10;                    &lt;guid&gt;5A52F6BB5C7D45AFBBCF7FB7EE086400&lt;/guid&gt;&#10;                    &lt;answertext&gt;Emphasis&lt;/answertext&gt;&#10;                    &lt;valuetype&gt;-1&lt;/valuetype&gt;&#10;                &lt;/answer&gt;&#10;            &lt;/answers&gt;&#10;        &lt;/multichoice&gt;&#10;    &lt;/questions&gt;&#10;&lt;/questionlist&gt;"/>
  <p:tag name="AUTOOPENPOLL" val="True"/>
  <p:tag name="AUTOFORMATCHART" val="True"/>
</p:tagLst>
</file>

<file path=ppt/tags/tag40.xml><?xml version="1.0" encoding="utf-8"?>
<p:tagLst xmlns:a="http://schemas.openxmlformats.org/drawingml/2006/main" xmlns:r="http://schemas.openxmlformats.org/officeDocument/2006/relationships" xmlns:p="http://schemas.openxmlformats.org/presentationml/2006/main">
  <p:tag name="ZEROBASED" val="False"/>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536C343B76E48C98CA52B04360DE6CA&lt;/guid&gt;&#10;        &lt;description /&gt;&#10;        &lt;date&gt;6/15/2016 8:56:2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421090411A48589F9359984049CD7A&lt;/guid&gt;&#10;            &lt;repollguid&gt;A58FE555D8D5445287D0537EB432A4E5&lt;/repollguid&gt;&#10;            &lt;sourceid&gt;FAA274FFF09A4C0D9F8A3F3C76502473&lt;/sourceid&gt;&#10;            &lt;questiontext&gt;Which principle of design is shown in visual 2?&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E95D0F899F3492DB4786C0326AC8F74&lt;/guid&gt;&#10;                    &lt;answertext&gt;Balance&lt;/answertext&gt;&#10;                    &lt;valuetype&gt;-1&lt;/valuetype&gt;&#10;                &lt;/answer&gt;&#10;                &lt;answer&gt;&#10;                    &lt;guid&gt;FA5EA50DAEB84B889DD8B511C1976CB0&lt;/guid&gt;&#10;                    &lt;answertext&gt;Emphasis&lt;/answertext&gt;&#10;                    &lt;valuetype&gt;-1&lt;/valuetype&gt;&#10;                &lt;/answer&gt;&#10;                &lt;answer&gt;&#10;                    &lt;guid&gt;FF8F58D6C3AE450181BBD33336CB8885&lt;/guid&gt;&#10;                    &lt;answertext&gt;Proportion&lt;/answertext&gt;&#10;                    &lt;valuetype&gt;-1&lt;/valuetype&gt;&#10;                &lt;/answer&gt;&#10;                &lt;answer&gt;&#10;                    &lt;guid&gt;5245CEA56FBC40358CC54744A9BF3B1B&lt;/guid&gt;&#10;                    &lt;answertext&gt;Rhythm&lt;/answertext&gt;&#10;                    &lt;valuetype&gt;1&lt;/valuetype&gt;&#10;                &lt;/answer&gt;&#10;            &lt;/answers&gt;&#10;        &lt;/multichoice&gt;&#10;    &lt;/questions&gt;&#10;&lt;/questionlist&gt;"/>
  <p:tag name="LIVECHARTING" val="False"/>
  <p:tag name="AUTOOPENPOLL" val="True"/>
  <p:tag name="AUTOFORMATCHART" val="True"/>
</p:tagLst>
</file>

<file path=ppt/tags/tag42.xml><?xml version="1.0" encoding="utf-8"?>
<p:tagLst xmlns:a="http://schemas.openxmlformats.org/drawingml/2006/main" xmlns:r="http://schemas.openxmlformats.org/officeDocument/2006/relationships" xmlns:p="http://schemas.openxmlformats.org/presentationml/2006/main">
  <p:tag name="ZEROBASED" val="False"/>
</p:tagLst>
</file>

<file path=ppt/tags/tag4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AF0D76D43854374A330298E7D1ED145&lt;/guid&gt;&#10;        &lt;description /&gt;&#10;        &lt;date&gt;6/15/2016 9:01:5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835810BA6774461B0A3A4196831DFC6&lt;/guid&gt;&#10;            &lt;repollguid&gt;918EC74CC9AC43FAA3915BB9A778FF0B&lt;/repollguid&gt;&#10;            &lt;sourceid&gt;8B72B51A7C304428826306E7D5863D3A&lt;/sourceid&gt;&#10;            &lt;questiontext&gt;Which principle of design is shown in visual 3?&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4372A0CE4AD4BE4B041BB153BAA8618&lt;/guid&gt;&#10;                    &lt;answertext&gt;Contrast&lt;/answertext&gt;&#10;                    &lt;valuetype&gt;1&lt;/valuetype&gt;&#10;                &lt;/answer&gt;&#10;                &lt;answer&gt;&#10;                    &lt;guid&gt;922CA1171768442D816E0934A797F197&lt;/guid&gt;&#10;                    &lt;answertext&gt;Harmony&lt;/answertext&gt;&#10;                    &lt;valuetype&gt;-1&lt;/valuetype&gt;&#10;                &lt;/answer&gt;&#10;                &lt;answer&gt;&#10;                    &lt;guid&gt;C7707504751B4A0E9BA89BEF12AA33DD&lt;/guid&gt;&#10;                    &lt;answertext&gt;Balance&lt;/answertext&gt;&#10;                    &lt;valuetype&gt;-1&lt;/valuetype&gt;&#10;                &lt;/answer&gt;&#10;                &lt;answer&gt;&#10;                    &lt;guid&gt;93CF89BFE9A04E0A8E3FC3CEDD5074D9&lt;/guid&gt;&#10;                    &lt;answertext&gt;Emphasis&lt;/answertext&gt;&#10;                    &lt;valuetype&gt;-1&lt;/valuetype&gt;&#10;                &lt;/answer&gt;&#10;            &lt;/answers&gt;&#10;        &lt;/multichoice&gt;&#10;    &lt;/questions&gt;&#10;&lt;/questionlist&gt;"/>
  <p:tag name="LIVECHARTING" val="False"/>
  <p:tag name="AUTOOPENPOLL" val="True"/>
  <p:tag name="AUTOFORMATCHART" val="True"/>
</p:tagLst>
</file>

<file path=ppt/tags/tag45.xml><?xml version="1.0" encoding="utf-8"?>
<p:tagLst xmlns:a="http://schemas.openxmlformats.org/drawingml/2006/main" xmlns:r="http://schemas.openxmlformats.org/officeDocument/2006/relationships" xmlns:p="http://schemas.openxmlformats.org/presentationml/2006/main">
  <p:tag name="ZEROBASED" val="False"/>
</p:tagLst>
</file>

<file path=ppt/tags/tag4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AF0D76D43854374A330298E7D1ED145&lt;/guid&gt;&#10;        &lt;description /&gt;&#10;        &lt;date&gt;6/15/2016 9:01:5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A4D0606A9104991B4B427F7E0B426E8&lt;/guid&gt;&#10;            &lt;repollguid&gt;918EC74CC9AC43FAA3915BB9A778FF0B&lt;/repollguid&gt;&#10;            &lt;sourceid&gt;8B72B51A7C304428826306E7D5863D3A&lt;/sourceid&gt;&#10;            &lt;questiontext&gt;Which principle of design is shown in visual 3?&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4372A0CE4AD4BE4B041BB153BAA8618&lt;/guid&gt;&#10;                    &lt;answertext&gt;Contrast&lt;/answertext&gt;&#10;                    &lt;valuetype&gt;1&lt;/valuetype&gt;&#10;                &lt;/answer&gt;&#10;                &lt;answer&gt;&#10;                    &lt;guid&gt;922CA1171768442D816E0934A797F197&lt;/guid&gt;&#10;                    &lt;answertext&gt;Harmony&lt;/answertext&gt;&#10;                    &lt;valuetype&gt;-1&lt;/valuetype&gt;&#10;                &lt;/answer&gt;&#10;                &lt;answer&gt;&#10;                    &lt;guid&gt;C7707504751B4A0E9BA89BEF12AA33DD&lt;/guid&gt;&#10;                    &lt;answertext&gt;Balance&lt;/answertext&gt;&#10;                    &lt;valuetype&gt;-1&lt;/valuetype&gt;&#10;                &lt;/answer&gt;&#10;                &lt;answer&gt;&#10;                    &lt;guid&gt;93CF89BFE9A04E0A8E3FC3CEDD5074D9&lt;/guid&gt;&#10;                    &lt;answertext&gt;Emphasis&lt;/answertext&gt;&#10;                    &lt;valuetype&gt;-1&lt;/valuetype&gt;&#10;                &lt;/answer&gt;&#10;            &lt;/answers&gt;&#10;        &lt;/multichoice&gt;&#10;    &lt;/questions&gt;&#10;&lt;/questionlist&gt;"/>
  <p:tag name="LIVECHARTING" val="False"/>
  <p:tag name="AUTOOPENPOLL" val="True"/>
  <p:tag name="AUTOFORMATCHART" val="True"/>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1A04ACC80F64CFBAE96D6525830B3D9&lt;/guid&gt;&#10;        &lt;description /&gt;&#10;        &lt;date&gt;6/15/2016 9:06: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587D954B303447AADDD0654DEBF9376&lt;/guid&gt;&#10;            &lt;repollguid&gt;876D8A5BC1D74219A80B36F38F87351C&lt;/repollguid&gt;&#10;            &lt;sourceid&gt;948CDD2BC6C846AB843F93A0BABAA88C&lt;/sourceid&gt;&#10;            &lt;questiontext&gt;Which principle of design is shown in visual 4?&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6268126ED5443C3B921E7FC48EE1CD8&lt;/guid&gt;&#10;                    &lt;answertext&gt;Harmony&lt;/answertext&gt;&#10;                    &lt;valuetype&gt;-1&lt;/valuetype&gt;&#10;                &lt;/answer&gt;&#10;                &lt;answer&gt;&#10;                    &lt;guid&gt;D8272865552248B79CE364F3FB7E8EC9&lt;/guid&gt;&#10;                    &lt;answertext&gt;Simplicity&lt;/answertext&gt;&#10;                    &lt;valuetype&gt;-1&lt;/valuetype&gt;&#10;                &lt;/answer&gt;&#10;                &lt;answer&gt;&#10;                    &lt;guid&gt;948016A5004F4941A765658D53E9BBBF&lt;/guid&gt;&#10;                    &lt;answertext&gt;Balance&lt;/answertext&gt;&#10;                    &lt;valuetype&gt;1&lt;/valuetype&gt;&#10;                &lt;/answer&gt;&#10;                &lt;answer&gt;&#10;                    &lt;guid&gt;E1A78FB462F6467B8A8ABC9F68043DEE&lt;/guid&gt;&#10;                    &lt;answertext&gt;Emphasis&lt;/answertext&gt;&#10;                    &lt;valuetype&gt;-1&lt;/valuetype&gt;&#10;                &lt;/answer&gt;&#10;            &lt;/answers&gt;&#10;        &lt;/multichoice&gt;&#10;    &lt;/questions&gt;&#10;&lt;/questionlist&gt;"/>
  <p:tag name="LIVECHARTING" val="False"/>
  <p:tag name="AUTOOPENPOLL" val="True"/>
  <p:tag name="AUTOFORMATCHART" val="Tru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50.xml><?xml version="1.0" encoding="utf-8"?>
<p:tagLst xmlns:a="http://schemas.openxmlformats.org/drawingml/2006/main" xmlns:r="http://schemas.openxmlformats.org/officeDocument/2006/relationships" xmlns:p="http://schemas.openxmlformats.org/presentationml/2006/main">
  <p:tag name="ZEROBASED" val="False"/>
</p:tagLst>
</file>

<file path=ppt/tags/tag5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1A04ACC80F64CFBAE96D6525830B3D9&lt;/guid&gt;&#10;        &lt;description /&gt;&#10;        &lt;date&gt;6/15/2016 9:06: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EC540DB247D4AD4A2FC8C58EF7892E3&lt;/guid&gt;&#10;            &lt;repollguid&gt;876D8A5BC1D74219A80B36F38F87351C&lt;/repollguid&gt;&#10;            &lt;sourceid&gt;948CDD2BC6C846AB843F93A0BABAA88C&lt;/sourceid&gt;&#10;            &lt;questiontext&gt;Which principle of design is shown in visual 4?&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6268126ED5443C3B921E7FC48EE1CD8&lt;/guid&gt;&#10;                    &lt;answertext&gt;Harmony&lt;/answertext&gt;&#10;                    &lt;valuetype&gt;-1&lt;/valuetype&gt;&#10;                &lt;/answer&gt;&#10;                &lt;answer&gt;&#10;                    &lt;guid&gt;D8272865552248B79CE364F3FB7E8EC9&lt;/guid&gt;&#10;                    &lt;answertext&gt;Simplicity&lt;/answertext&gt;&#10;                    &lt;valuetype&gt;-1&lt;/valuetype&gt;&#10;                &lt;/answer&gt;&#10;                &lt;answer&gt;&#10;                    &lt;guid&gt;948016A5004F4941A765658D53E9BBBF&lt;/guid&gt;&#10;                    &lt;answertext&gt;Balance&lt;/answertext&gt;&#10;                    &lt;valuetype&gt;1&lt;/valuetype&gt;&#10;                &lt;/answer&gt;&#10;                &lt;answer&gt;&#10;                    &lt;guid&gt;E1A78FB462F6467B8A8ABC9F68043DEE&lt;/guid&gt;&#10;                    &lt;answertext&gt;Emphasis&lt;/answertext&gt;&#10;                    &lt;valuetype&gt;-1&lt;/valuetype&gt;&#10;                &lt;/answer&gt;&#10;            &lt;/answers&gt;&#10;        &lt;/multichoice&gt;&#10;    &lt;/questions&gt;&#10;&lt;/questionlist&gt;"/>
  <p:tag name="LIVECHARTING" val="False"/>
  <p:tag name="AUTOOPENPOLL" val="True"/>
  <p:tag name="AUTOFORMATCHART" val="True"/>
</p:tagLst>
</file>

<file path=ppt/tags/tag52.xml><?xml version="1.0" encoding="utf-8"?>
<p:tagLst xmlns:a="http://schemas.openxmlformats.org/drawingml/2006/main" xmlns:r="http://schemas.openxmlformats.org/officeDocument/2006/relationships" xmlns:p="http://schemas.openxmlformats.org/presentationml/2006/main">
  <p:tag name="ZEROBASED" val="False"/>
</p:tagLst>
</file>

<file path=ppt/tags/tag5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1D1544BC753461EBE85096BAAB2A50E&lt;/guid&gt;&#10;        &lt;description /&gt;&#10;        &lt;date&gt;6/15/2016 9:06:4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29F5C6FA3164A6EBCC6EA5E2DD8207D&lt;/guid&gt;&#10;            &lt;repollguid&gt;F511AA8346FA4417A5CA9D3C9C7DEF8D&lt;/repollguid&gt;&#10;            &lt;sourceid&gt;53804413C5864E4194A7402B2D8A6EEA&lt;/sourceid&gt;&#10;            &lt;questiontext&gt;Which principle of design is shown in visual 5?&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D0C10F0546E4161A62B97A1EDD234FE&lt;/guid&gt;&#10;                    &lt;answertext&gt;Balance&lt;/answertext&gt;&#10;                    &lt;valuetype&gt;-1&lt;/valuetype&gt;&#10;                &lt;/answer&gt;&#10;                &lt;answer&gt;&#10;                    &lt;guid&gt;9CC622DED8BB4D57BE352700795CD77E&lt;/guid&gt;&#10;                    &lt;answertext&gt;Rhythm&lt;/answertext&gt;&#10;                    &lt;valuetype&gt;-1&lt;/valuetype&gt;&#10;                &lt;/answer&gt;&#10;                &lt;answer&gt;&#10;                    &lt;guid&gt;544AD080DFFA4F85B6480FC06585E27A&lt;/guid&gt;&#10;                    &lt;answertext&gt;Contrast&lt;/answertext&gt;&#10;                    &lt;valuetype&gt;-1&lt;/valuetype&gt;&#10;                &lt;/answer&gt;&#10;                &lt;answer&gt;&#10;                    &lt;guid&gt;E7F1B933EEC3408B89D51FE5C0C29E8B&lt;/guid&gt;&#10;                    &lt;answertext&gt;Emphasis&lt;/answertext&gt;&#10;                    &lt;valuetype&gt;1&lt;/valuetype&gt;&#10;                &lt;/answer&gt;&#10;            &lt;/answers&gt;&#10;        &lt;/multichoice&gt;&#10;    &lt;/questions&gt;&#10;&lt;/questionlist&gt;"/>
  <p:tag name="LIVECHARTING" val="False"/>
  <p:tag name="AUTOOPENPOLL" val="True"/>
  <p:tag name="AUTOFORMATCHART" val="True"/>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Lst>
</file>

<file path=ppt/tags/tag5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1D1544BC753461EBE85096BAAB2A50E&lt;/guid&gt;&#10;        &lt;description /&gt;&#10;        &lt;date&gt;6/15/2016 9:06:4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973CF1F023C45B1B7CCD2A05D0CDD00&lt;/guid&gt;&#10;            &lt;repollguid&gt;F511AA8346FA4417A5CA9D3C9C7DEF8D&lt;/repollguid&gt;&#10;            &lt;sourceid&gt;53804413C5864E4194A7402B2D8A6EEA&lt;/sourceid&gt;&#10;            &lt;questiontext&gt;Which principle of design is shown in visual 5?&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D0C10F0546E4161A62B97A1EDD234FE&lt;/guid&gt;&#10;                    &lt;answertext&gt;Balance&lt;/answertext&gt;&#10;                    &lt;valuetype&gt;-1&lt;/valuetype&gt;&#10;                &lt;/answer&gt;&#10;                &lt;answer&gt;&#10;                    &lt;guid&gt;9CC622DED8BB4D57BE352700795CD77E&lt;/guid&gt;&#10;                    &lt;answertext&gt;Rhythm&lt;/answertext&gt;&#10;                    &lt;valuetype&gt;-1&lt;/valuetype&gt;&#10;                &lt;/answer&gt;&#10;                &lt;answer&gt;&#10;                    &lt;guid&gt;544AD080DFFA4F85B6480FC06585E27A&lt;/guid&gt;&#10;                    &lt;answertext&gt;Contrast&lt;/answertext&gt;&#10;                    &lt;valuetype&gt;-1&lt;/valuetype&gt;&#10;                &lt;/answer&gt;&#10;                &lt;answer&gt;&#10;                    &lt;guid&gt;E7F1B933EEC3408B89D51FE5C0C29E8B&lt;/guid&gt;&#10;                    &lt;answertext&gt;Emphasis&lt;/answertext&gt;&#10;                    &lt;valuetype&gt;1&lt;/valuetype&gt;&#10;                &lt;/answer&gt;&#10;            &lt;/answers&gt;&#10;        &lt;/multichoice&gt;&#10;    &lt;/questions&gt;&#10;&lt;/questionlist&gt;"/>
  <p:tag name="LIVECHARTING" val="False"/>
  <p:tag name="AUTOOPENPOLL" val="True"/>
  <p:tag name="AUTOFORMATCHART" val="True"/>
</p:tagLst>
</file>

<file path=ppt/tags/tag57.xml><?xml version="1.0" encoding="utf-8"?>
<p:tagLst xmlns:a="http://schemas.openxmlformats.org/drawingml/2006/main" xmlns:r="http://schemas.openxmlformats.org/officeDocument/2006/relationships" xmlns:p="http://schemas.openxmlformats.org/presentationml/2006/main">
  <p:tag name="ZEROBASED" val="False"/>
</p:tagLst>
</file>

<file path=ppt/tags/tag5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725D9FC1D5D4998A8EBDC61A50D5D72&lt;/guid&gt;&#10;        &lt;description /&gt;&#10;        &lt;date&gt;6/15/2016 9:06:5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FACAC9BEF6846699AC0681385A4D413&lt;/guid&gt;&#10;            &lt;repollguid&gt;162CFF52FA8F4BF189DF973503D0F4E4&lt;/repollguid&gt;&#10;            &lt;sourceid&gt;1FCBB51506134497ADF14487F2932693&lt;/sourceid&gt;&#10;            &lt;questiontext&gt;Which principle of design is shown in visual 6?&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C2FD39E113341C99C9ABCC36BC88D5E&lt;/guid&gt;&#10;                    &lt;answertext&gt;Variety&lt;/answertext&gt;&#10;                    &lt;valuetype&gt;1&lt;/valuetype&gt;&#10;                &lt;/answer&gt;&#10;                &lt;answer&gt;&#10;                    &lt;guid&gt;3720E0900DB64A25864BA5D8BAC9D699&lt;/guid&gt;&#10;                    &lt;answertext&gt;Balance&lt;/answertext&gt;&#10;                    &lt;valuetype&gt;-1&lt;/valuetype&gt;&#10;                &lt;/answer&gt;&#10;                &lt;answer&gt;&#10;                    &lt;guid&gt;907D8B7A25A346E8AE8BDC1C4759D556&lt;/guid&gt;&#10;                    &lt;answertext&gt;Rhythm&lt;/answertext&gt;&#10;                    &lt;valuetype&gt;-1&lt;/valuetype&gt;&#10;                &lt;/answer&gt;&#10;                &lt;answer&gt;&#10;                    &lt;guid&gt;EFD493CA2D6243158266346674BE7609&lt;/guid&gt;&#10;                    &lt;answertext&gt;Proportion&lt;/answertext&gt;&#10;                    &lt;valuetype&gt;-1&lt;/valuetype&gt;&#10;                &lt;/answer&gt;&#10;            &lt;/answers&gt;&#10;        &lt;/multichoice&gt;&#10;    &lt;/questions&gt;&#10;&lt;/questionlist&gt;"/>
  <p:tag name="LIVECHARTING" val="False"/>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0.xml><?xml version="1.0" encoding="utf-8"?>
<p:tagLst xmlns:a="http://schemas.openxmlformats.org/drawingml/2006/main" xmlns:r="http://schemas.openxmlformats.org/officeDocument/2006/relationships" xmlns:p="http://schemas.openxmlformats.org/presentationml/2006/main">
  <p:tag name="ZEROBASED" val="False"/>
</p:tagLst>
</file>

<file path=ppt/tags/tag6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725D9FC1D5D4998A8EBDC61A50D5D72&lt;/guid&gt;&#10;        &lt;description /&gt;&#10;        &lt;date&gt;6/15/2016 9:06:5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B9433E3E8094BDB8D7ACDC60618B38B&lt;/guid&gt;&#10;            &lt;repollguid&gt;162CFF52FA8F4BF189DF973503D0F4E4&lt;/repollguid&gt;&#10;            &lt;sourceid&gt;1FCBB51506134497ADF14487F2932693&lt;/sourceid&gt;&#10;            &lt;questiontext&gt;Which principle of design is shown in visual 6?&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C2FD39E113341C99C9ABCC36BC88D5E&lt;/guid&gt;&#10;                    &lt;answertext&gt;Variety&lt;/answertext&gt;&#10;                    &lt;valuetype&gt;1&lt;/valuetype&gt;&#10;                &lt;/answer&gt;&#10;                &lt;answer&gt;&#10;                    &lt;guid&gt;3720E0900DB64A25864BA5D8BAC9D699&lt;/guid&gt;&#10;                    &lt;answertext&gt;Balance&lt;/answertext&gt;&#10;                    &lt;valuetype&gt;-1&lt;/valuetype&gt;&#10;                &lt;/answer&gt;&#10;                &lt;answer&gt;&#10;                    &lt;guid&gt;907D8B7A25A346E8AE8BDC1C4759D556&lt;/guid&gt;&#10;                    &lt;answertext&gt;Rhythm&lt;/answertext&gt;&#10;                    &lt;valuetype&gt;-1&lt;/valuetype&gt;&#10;                &lt;/answer&gt;&#10;                &lt;answer&gt;&#10;                    &lt;guid&gt;EFD493CA2D6243158266346674BE7609&lt;/guid&gt;&#10;                    &lt;answertext&gt;Proportion&lt;/answertext&gt;&#10;                    &lt;valuetype&gt;-1&lt;/valuetype&gt;&#10;                &lt;/answer&gt;&#10;            &lt;/answers&gt;&#10;        &lt;/multichoice&gt;&#10;    &lt;/questions&gt;&#10;&lt;/questionlist&gt;"/>
  <p:tag name="LIVECHARTING" val="False"/>
  <p:tag name="AUTOOPENPOLL" val="True"/>
  <p:tag name="AUTOFORMATCHART" val="True"/>
</p:tagLst>
</file>

<file path=ppt/tags/tag62.xml><?xml version="1.0" encoding="utf-8"?>
<p:tagLst xmlns:a="http://schemas.openxmlformats.org/drawingml/2006/main" xmlns:r="http://schemas.openxmlformats.org/officeDocument/2006/relationships" xmlns:p="http://schemas.openxmlformats.org/presentationml/2006/main">
  <p:tag name="ZEROBASED" val="False"/>
</p:tagLst>
</file>

<file path=ppt/tags/tag6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4D9C38D3DD7144F7A1A1C299F93CB1E4&lt;/guid&gt;&#10;        &lt;description /&gt;&#10;        &lt;date&gt;6/15/2016 2:53:1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94404E9CE8C4BB2A82592C0D49CF258&lt;/guid&gt;&#10;            &lt;repollguid&gt;F79D365E3D094CC484471D30E7DE74B7&lt;/repollguid&gt;&#10;            &lt;sourceid&gt;6E146D74423F4EB9BBA2D542DED4B2F6&lt;/sourceid&gt;&#10;            &lt;questiontext&gt;Which principle of design is shown in Visual 2?&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5B13599621A4123AD9A07423A3CABFD&lt;/guid&gt;&#10;                    &lt;answertext&gt;Balance&lt;/answertext&gt;&#10;                    &lt;valuetype&gt;-1&lt;/valuetype&gt;&#10;                &lt;/answer&gt;&#10;                &lt;answer&gt;&#10;                    &lt;guid&gt;B834362E36DE42C99C8730EDFC3533DF&lt;/guid&gt;&#10;                    &lt;answertext&gt;Rhythm&lt;/answertext&gt;&#10;                    &lt;valuetype&gt;-1&lt;/valuetype&gt;&#10;                &lt;/answer&gt;&#10;                &lt;answer&gt;&#10;                    &lt;guid&gt;FA19C7D55C0746C19BA85D2D4BE1A083&lt;/guid&gt;&#10;                    &lt;answertext&gt;Proportion&lt;/answertext&gt;&#10;                    &lt;valuetype&gt;-1&lt;/valuetype&gt;&#10;                &lt;/answer&gt;&#10;                &lt;answer&gt;&#10;                    &lt;guid&gt;58F33DAC4FDB4ECBAF4FC47E55496E33&lt;/guid&gt;&#10;                    &lt;answertext&gt;Emphasis&lt;/answertext&gt;&#10;                    &lt;valuetype&gt;1&lt;/valuetype&gt;&#10;                &lt;/answer&gt;&#10;            &lt;/answers&gt;&#10;        &lt;/multichoice&gt;&#10;    &lt;/questions&gt;&#10;&lt;/questionlist&gt;"/>
  <p:tag name="AUTOOPENPOLL" val="True"/>
  <p:tag name="AUTOFORMATCHART" val="Tru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4D9C38D3DD7144F7A1A1C299F93CB1E4&lt;/guid&gt;&#10;        &lt;description /&gt;&#10;        &lt;date&gt;6/15/2016 2:53:1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77361B658A42D38FD9D92B0F3C00EE&lt;/guid&gt;&#10;            &lt;repollguid&gt;F79D365E3D094CC484471D30E7DE74B7&lt;/repollguid&gt;&#10;            &lt;sourceid&gt;6E146D74423F4EB9BBA2D542DED4B2F6&lt;/sourceid&gt;&#10;            &lt;questiontext&gt;Which principle of design is shown in Visual 2?&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5B13599621A4123AD9A07423A3CABFD&lt;/guid&gt;&#10;                    &lt;answertext&gt;Balance&lt;/answertext&gt;&#10;                    &lt;valuetype&gt;-1&lt;/valuetype&gt;&#10;                &lt;/answer&gt;&#10;                &lt;answer&gt;&#10;                    &lt;guid&gt;B834362E36DE42C99C8730EDFC3533DF&lt;/guid&gt;&#10;                    &lt;answertext&gt;Rhythm&lt;/answertext&gt;&#10;                    &lt;valuetype&gt;-1&lt;/valuetype&gt;&#10;                &lt;/answer&gt;&#10;                &lt;answer&gt;&#10;                    &lt;guid&gt;FA19C7D55C0746C19BA85D2D4BE1A083&lt;/guid&gt;&#10;                    &lt;answertext&gt;Proportion&lt;/answertext&gt;&#10;                    &lt;valuetype&gt;-1&lt;/valuetype&gt;&#10;                &lt;/answer&gt;&#10;                &lt;answer&gt;&#10;                    &lt;guid&gt;58F33DAC4FDB4ECBAF4FC47E55496E33&lt;/guid&gt;&#10;                    &lt;answertext&gt;Emphasis&lt;/answertext&gt;&#10;                    &lt;valuetype&gt;1&lt;/valuetype&gt;&#10;                &lt;/answer&gt;&#10;            &lt;/answers&gt;&#10;        &lt;/multichoice&gt;&#10;    &lt;/questions&gt;&#10;&lt;/questionlist&gt;"/>
  <p:tag name="AUTOOPENPOLL" val="True"/>
  <p:tag name="AUTOFORMATCHART" val="True"/>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apua Institute of Technology Presentation Template 2">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1867</TotalTime>
  <Words>1370</Words>
  <Application>Microsoft Office PowerPoint</Application>
  <PresentationFormat>On-screen Show (4:3)</PresentationFormat>
  <Paragraphs>261</Paragraphs>
  <Slides>72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72</vt:i4>
      </vt:variant>
    </vt:vector>
  </HeadingPairs>
  <TitlesOfParts>
    <vt:vector size="81" baseType="lpstr">
      <vt:lpstr>Arial</vt:lpstr>
      <vt:lpstr>Calibri</vt:lpstr>
      <vt:lpstr>Constantia</vt:lpstr>
      <vt:lpstr>Georgia</vt:lpstr>
      <vt:lpstr>Times New Roman</vt:lpstr>
      <vt:lpstr>Wingdings</vt:lpstr>
      <vt:lpstr>Wingdings 2</vt:lpstr>
      <vt:lpstr>Mapua Institute of Technology Presentation Template 2</vt:lpstr>
      <vt:lpstr>Flow</vt:lpstr>
      <vt:lpstr>Principles of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principle of design is shown in Visual 1?</vt:lpstr>
      <vt:lpstr>Which principle of design is shown in Visual 1?</vt:lpstr>
      <vt:lpstr>PowerPoint Presentation</vt:lpstr>
      <vt:lpstr>Which principle of design is shown in Visual 2?</vt:lpstr>
      <vt:lpstr>Which principle of design is shown in Visual 2?</vt:lpstr>
      <vt:lpstr>PowerPoint Presentation</vt:lpstr>
      <vt:lpstr>Which of the principles of design is shown in Visual 3?</vt:lpstr>
      <vt:lpstr>Which of the principles of design is shown in Visual 3?</vt:lpstr>
      <vt:lpstr>PowerPoint Presentation</vt:lpstr>
      <vt:lpstr>Which principle of design is shown in Visual 4? </vt:lpstr>
      <vt:lpstr>Which principle of design is shown in Visual 4? </vt:lpstr>
      <vt:lpstr>PowerPoint Presentation</vt:lpstr>
      <vt:lpstr>Which principle of design is shown in Visual 5?</vt:lpstr>
      <vt:lpstr>Which principle of design is shown in Visual 5?</vt:lpstr>
      <vt:lpstr>PowerPoint Presentation</vt:lpstr>
      <vt:lpstr>Which principle of design is shown in Visual 6? </vt:lpstr>
      <vt:lpstr>Which principle of design is shown in Visual 6? </vt:lpstr>
      <vt:lpstr>HARMONY</vt:lpstr>
      <vt:lpstr>PowerPoint Presentation</vt:lpstr>
      <vt:lpstr>PowerPoint Presentation</vt:lpstr>
      <vt:lpstr>RHYTHM</vt:lpstr>
      <vt:lpstr>PowerPoint Presentation</vt:lpstr>
      <vt:lpstr>Regular Repetition</vt:lpstr>
      <vt:lpstr>Regular Repetition</vt:lpstr>
      <vt:lpstr>Alternating Rhythm</vt:lpstr>
      <vt:lpstr>Progressive  Rhythm</vt:lpstr>
      <vt:lpstr>PowerPoint Presentation</vt:lpstr>
      <vt:lpstr>                 In architectural works like the United States Capitol – the house in    which the laws of the land are created –  repetition and symmetry can    imply rationality and decorum, tying the structure of the building to a      certain symbolic ideal.   </vt:lpstr>
      <vt:lpstr>PowerPoint Presentation</vt:lpstr>
      <vt:lpstr>Types of Balance</vt:lpstr>
      <vt:lpstr>PowerPoint Presentation</vt:lpstr>
      <vt:lpstr>PowerPoint Presentation</vt:lpstr>
      <vt:lpstr>PowerPoint Presentation</vt:lpstr>
      <vt:lpstr>“All emphasis is no emphasis.” </vt:lpstr>
      <vt:lpstr>PowerPoint Presentation</vt:lpstr>
      <vt:lpstr>PowerPoint Presentation</vt:lpstr>
      <vt:lpstr>Emphasis by Directional Lines</vt:lpstr>
      <vt:lpstr>Emphasis by Isolation </vt:lpstr>
      <vt:lpstr>PowerPoint Presentation</vt:lpstr>
      <vt:lpstr>PowerPoint Presentation</vt:lpstr>
      <vt:lpstr>PROPORTION</vt:lpstr>
      <vt:lpstr>PowerPoint Presentation</vt:lpstr>
      <vt:lpstr>PowerPoint Presentation</vt:lpstr>
      <vt:lpstr>PowerPoint Presentation</vt:lpstr>
      <vt:lpstr>PowerPoint Presentation</vt:lpstr>
      <vt:lpstr>Which principle of design is shown in visual 1?</vt:lpstr>
      <vt:lpstr>Which principle of design is shown in visual 1?</vt:lpstr>
      <vt:lpstr>Visual No. 2</vt:lpstr>
      <vt:lpstr>Which principle of design is shown in visual 2?</vt:lpstr>
      <vt:lpstr>Which principle of design is shown in visual 2?</vt:lpstr>
      <vt:lpstr>PowerPoint Presentation</vt:lpstr>
      <vt:lpstr>Which principle of design is shown in visual 3?</vt:lpstr>
      <vt:lpstr>Which principle of design is shown in visual 3?</vt:lpstr>
      <vt:lpstr>Visual No. 4</vt:lpstr>
      <vt:lpstr>Which principle of design is shown in visual 4?</vt:lpstr>
      <vt:lpstr>Which principle of design is shown in visual 4?</vt:lpstr>
      <vt:lpstr>PowerPoint Presentation</vt:lpstr>
      <vt:lpstr>Which principle of design is shown in visual 5?</vt:lpstr>
      <vt:lpstr>Which principle of design is shown in visual 5?</vt:lpstr>
      <vt:lpstr>PowerPoint Presentation</vt:lpstr>
      <vt:lpstr>Which principle of design is shown in visual 6?</vt:lpstr>
      <vt:lpstr>Which principle of design is shown in visual 6?</vt:lpstr>
      <vt:lpstr>PowerPoint Presentation</vt:lpstr>
    </vt:vector>
  </TitlesOfParts>
  <Company>Development Office for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Cluster name here]</dc:title>
  <dc:creator>jvmacayan</dc:creator>
  <cp:lastModifiedBy>Dell Inspiron</cp:lastModifiedBy>
  <cp:revision>196</cp:revision>
  <dcterms:created xsi:type="dcterms:W3CDTF">2011-06-23T02:38:05Z</dcterms:created>
  <dcterms:modified xsi:type="dcterms:W3CDTF">2018-07-23T14:05:42Z</dcterms:modified>
</cp:coreProperties>
</file>