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7" r:id="rId3"/>
    <p:sldId id="275" r:id="rId4"/>
    <p:sldId id="276" r:id="rId5"/>
    <p:sldId id="278" r:id="rId6"/>
    <p:sldId id="279" r:id="rId7"/>
    <p:sldId id="280" r:id="rId8"/>
    <p:sldId id="281" r:id="rId9"/>
    <p:sldId id="284" r:id="rId10"/>
    <p:sldId id="283" r:id="rId11"/>
    <p:sldId id="282" r:id="rId12"/>
    <p:sldId id="28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5D6E214-6925-459D-98D7-4494120C9F44}" type="datetimeFigureOut">
              <a:rPr lang="en-US" smtClean="0"/>
              <a:pPr/>
              <a:t>5/24/2019</a:t>
            </a:fld>
            <a:endParaRPr lang="en-PH"/>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PH"/>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D450F24-67A8-4833-AB15-44EDC1FB12E0}" type="slidenum">
              <a:rPr lang="en-PH" smtClean="0"/>
              <a:pPr/>
              <a:t>‹#›</a:t>
            </a:fld>
            <a:endParaRPr lang="en-PH"/>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D6E214-6925-459D-98D7-4494120C9F44}" type="datetimeFigureOut">
              <a:rPr lang="en-US" smtClean="0"/>
              <a:pPr/>
              <a:t>5/24/2019</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2D450F24-67A8-4833-AB15-44EDC1FB12E0}" type="slidenum">
              <a:rPr lang="en-PH" smtClean="0"/>
              <a:pPr/>
              <a:t>‹#›</a:t>
            </a:fld>
            <a:endParaRPr lang="en-P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D6E214-6925-459D-98D7-4494120C9F44}" type="datetimeFigureOut">
              <a:rPr lang="en-US" smtClean="0"/>
              <a:pPr/>
              <a:t>5/24/2019</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2D450F24-67A8-4833-AB15-44EDC1FB12E0}" type="slidenum">
              <a:rPr lang="en-PH" smtClean="0"/>
              <a:pPr/>
              <a:t>‹#›</a:t>
            </a:fld>
            <a:endParaRPr lang="en-P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5D6E214-6925-459D-98D7-4494120C9F44}" type="datetimeFigureOut">
              <a:rPr lang="en-US" smtClean="0"/>
              <a:pPr/>
              <a:t>5/24/2019</a:t>
            </a:fld>
            <a:endParaRPr lang="en-PH"/>
          </a:p>
        </p:txBody>
      </p:sp>
      <p:sp>
        <p:nvSpPr>
          <p:cNvPr id="9" name="Slide Number Placeholder 8"/>
          <p:cNvSpPr>
            <a:spLocks noGrp="1"/>
          </p:cNvSpPr>
          <p:nvPr>
            <p:ph type="sldNum" sz="quarter" idx="15"/>
          </p:nvPr>
        </p:nvSpPr>
        <p:spPr/>
        <p:txBody>
          <a:bodyPr rtlCol="0"/>
          <a:lstStyle/>
          <a:p>
            <a:fld id="{2D450F24-67A8-4833-AB15-44EDC1FB12E0}" type="slidenum">
              <a:rPr lang="en-PH" smtClean="0"/>
              <a:pPr/>
              <a:t>‹#›</a:t>
            </a:fld>
            <a:endParaRPr lang="en-PH"/>
          </a:p>
        </p:txBody>
      </p:sp>
      <p:sp>
        <p:nvSpPr>
          <p:cNvPr id="10" name="Footer Placeholder 9"/>
          <p:cNvSpPr>
            <a:spLocks noGrp="1"/>
          </p:cNvSpPr>
          <p:nvPr>
            <p:ph type="ftr" sz="quarter" idx="16"/>
          </p:nvPr>
        </p:nvSpPr>
        <p:spPr/>
        <p:txBody>
          <a:bodyPr rtlCol="0"/>
          <a:lstStyle/>
          <a:p>
            <a:endParaRPr lang="en-P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5D6E214-6925-459D-98D7-4494120C9F44}" type="datetimeFigureOut">
              <a:rPr lang="en-US" smtClean="0"/>
              <a:pPr/>
              <a:t>5/24/2019</a:t>
            </a:fld>
            <a:endParaRPr lang="en-PH"/>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PH"/>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D450F24-67A8-4833-AB15-44EDC1FB12E0}" type="slidenum">
              <a:rPr lang="en-PH" smtClean="0"/>
              <a:pPr/>
              <a:t>‹#›</a:t>
            </a:fld>
            <a:endParaRPr lang="en-PH"/>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5D6E214-6925-459D-98D7-4494120C9F44}" type="datetimeFigureOut">
              <a:rPr lang="en-US" smtClean="0"/>
              <a:pPr/>
              <a:t>5/24/2019</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2D450F24-67A8-4833-AB15-44EDC1FB12E0}" type="slidenum">
              <a:rPr lang="en-PH" smtClean="0"/>
              <a:pPr/>
              <a:t>‹#›</a:t>
            </a:fld>
            <a:endParaRPr lang="en-PH"/>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5D6E214-6925-459D-98D7-4494120C9F44}" type="datetimeFigureOut">
              <a:rPr lang="en-US" smtClean="0"/>
              <a:pPr/>
              <a:t>5/24/2019</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2D450F24-67A8-4833-AB15-44EDC1FB12E0}" type="slidenum">
              <a:rPr lang="en-PH" smtClean="0"/>
              <a:pPr/>
              <a:t>‹#›</a:t>
            </a:fld>
            <a:endParaRPr lang="en-PH"/>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5D6E214-6925-459D-98D7-4494120C9F44}" type="datetimeFigureOut">
              <a:rPr lang="en-US" smtClean="0"/>
              <a:pPr/>
              <a:t>5/24/2019</a:t>
            </a:fld>
            <a:endParaRPr lang="en-PH"/>
          </a:p>
        </p:txBody>
      </p:sp>
      <p:sp>
        <p:nvSpPr>
          <p:cNvPr id="7" name="Slide Number Placeholder 6"/>
          <p:cNvSpPr>
            <a:spLocks noGrp="1"/>
          </p:cNvSpPr>
          <p:nvPr>
            <p:ph type="sldNum" sz="quarter" idx="11"/>
          </p:nvPr>
        </p:nvSpPr>
        <p:spPr/>
        <p:txBody>
          <a:bodyPr rtlCol="0"/>
          <a:lstStyle/>
          <a:p>
            <a:fld id="{2D450F24-67A8-4833-AB15-44EDC1FB12E0}" type="slidenum">
              <a:rPr lang="en-PH" smtClean="0"/>
              <a:pPr/>
              <a:t>‹#›</a:t>
            </a:fld>
            <a:endParaRPr lang="en-PH"/>
          </a:p>
        </p:txBody>
      </p:sp>
      <p:sp>
        <p:nvSpPr>
          <p:cNvPr id="8" name="Footer Placeholder 7"/>
          <p:cNvSpPr>
            <a:spLocks noGrp="1"/>
          </p:cNvSpPr>
          <p:nvPr>
            <p:ph type="ftr" sz="quarter" idx="12"/>
          </p:nvPr>
        </p:nvSpPr>
        <p:spPr/>
        <p:txBody>
          <a:bodyPr rtlCol="0"/>
          <a:lstStyle/>
          <a:p>
            <a:endParaRPr lang="en-P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D6E214-6925-459D-98D7-4494120C9F44}" type="datetimeFigureOut">
              <a:rPr lang="en-US" smtClean="0"/>
              <a:pPr/>
              <a:t>5/24/2019</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2D450F24-67A8-4833-AB15-44EDC1FB12E0}" type="slidenum">
              <a:rPr lang="en-PH" smtClean="0"/>
              <a:pPr/>
              <a:t>‹#›</a:t>
            </a:fld>
            <a:endParaRPr lang="en-P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5D6E214-6925-459D-98D7-4494120C9F44}" type="datetimeFigureOut">
              <a:rPr lang="en-US" smtClean="0"/>
              <a:pPr/>
              <a:t>5/24/2019</a:t>
            </a:fld>
            <a:endParaRPr lang="en-PH"/>
          </a:p>
        </p:txBody>
      </p:sp>
      <p:sp>
        <p:nvSpPr>
          <p:cNvPr id="22" name="Slide Number Placeholder 21"/>
          <p:cNvSpPr>
            <a:spLocks noGrp="1"/>
          </p:cNvSpPr>
          <p:nvPr>
            <p:ph type="sldNum" sz="quarter" idx="15"/>
          </p:nvPr>
        </p:nvSpPr>
        <p:spPr/>
        <p:txBody>
          <a:bodyPr rtlCol="0"/>
          <a:lstStyle/>
          <a:p>
            <a:fld id="{2D450F24-67A8-4833-AB15-44EDC1FB12E0}" type="slidenum">
              <a:rPr lang="en-PH" smtClean="0"/>
              <a:pPr/>
              <a:t>‹#›</a:t>
            </a:fld>
            <a:endParaRPr lang="en-PH"/>
          </a:p>
        </p:txBody>
      </p:sp>
      <p:sp>
        <p:nvSpPr>
          <p:cNvPr id="23" name="Footer Placeholder 22"/>
          <p:cNvSpPr>
            <a:spLocks noGrp="1"/>
          </p:cNvSpPr>
          <p:nvPr>
            <p:ph type="ftr" sz="quarter" idx="16"/>
          </p:nvPr>
        </p:nvSpPr>
        <p:spPr/>
        <p:txBody>
          <a:bodyPr rtlCol="0"/>
          <a:lstStyle/>
          <a:p>
            <a:endParaRPr lang="en-PH"/>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5D6E214-6925-459D-98D7-4494120C9F44}" type="datetimeFigureOut">
              <a:rPr lang="en-US" smtClean="0"/>
              <a:pPr/>
              <a:t>5/24/2019</a:t>
            </a:fld>
            <a:endParaRPr lang="en-PH"/>
          </a:p>
        </p:txBody>
      </p:sp>
      <p:sp>
        <p:nvSpPr>
          <p:cNvPr id="18" name="Slide Number Placeholder 17"/>
          <p:cNvSpPr>
            <a:spLocks noGrp="1"/>
          </p:cNvSpPr>
          <p:nvPr>
            <p:ph type="sldNum" sz="quarter" idx="11"/>
          </p:nvPr>
        </p:nvSpPr>
        <p:spPr/>
        <p:txBody>
          <a:bodyPr rtlCol="0"/>
          <a:lstStyle/>
          <a:p>
            <a:fld id="{2D450F24-67A8-4833-AB15-44EDC1FB12E0}" type="slidenum">
              <a:rPr lang="en-PH" smtClean="0"/>
              <a:pPr/>
              <a:t>‹#›</a:t>
            </a:fld>
            <a:endParaRPr lang="en-PH"/>
          </a:p>
        </p:txBody>
      </p:sp>
      <p:sp>
        <p:nvSpPr>
          <p:cNvPr id="21" name="Footer Placeholder 20"/>
          <p:cNvSpPr>
            <a:spLocks noGrp="1"/>
          </p:cNvSpPr>
          <p:nvPr>
            <p:ph type="ftr" sz="quarter" idx="12"/>
          </p:nvPr>
        </p:nvSpPr>
        <p:spPr/>
        <p:txBody>
          <a:bodyPr rtlCol="0"/>
          <a:lstStyle/>
          <a:p>
            <a:endParaRPr lang="en-P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50000">
              <a:schemeClr val="accent1">
                <a:tint val="44500"/>
                <a:satMod val="160000"/>
              </a:schemeClr>
            </a:gs>
            <a:gs pos="100000">
              <a:schemeClr val="accent1">
                <a:tint val="23500"/>
                <a:satMod val="16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5D6E214-6925-459D-98D7-4494120C9F44}" type="datetimeFigureOut">
              <a:rPr lang="en-US" smtClean="0"/>
              <a:pPr/>
              <a:t>5/24/2019</a:t>
            </a:fld>
            <a:endParaRPr lang="en-PH"/>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PH"/>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D450F24-67A8-4833-AB15-44EDC1FB12E0}" type="slidenum">
              <a:rPr lang="en-PH" smtClean="0"/>
              <a:pPr/>
              <a:t>‹#›</a:t>
            </a:fld>
            <a:endParaRPr lang="en-PH"/>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lture_arts2.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981200" y="762000"/>
            <a:ext cx="6172200" cy="1894362"/>
          </a:xfrm>
        </p:spPr>
        <p:txBody>
          <a:bodyPr anchor="ctr">
            <a:normAutofit/>
          </a:bodyPr>
          <a:lstStyle/>
          <a:p>
            <a:pPr algn="ctr"/>
            <a:r>
              <a:rPr lang="en-US" sz="5400" dirty="0" smtClean="0">
                <a:solidFill>
                  <a:schemeClr val="bg1"/>
                </a:solidFill>
              </a:rPr>
              <a:t>ARTA 111</a:t>
            </a:r>
            <a:endParaRPr lang="en-PH" sz="5400" dirty="0">
              <a:solidFill>
                <a:schemeClr val="bg1"/>
              </a:solidFill>
            </a:endParaRPr>
          </a:p>
        </p:txBody>
      </p:sp>
      <p:sp>
        <p:nvSpPr>
          <p:cNvPr id="3" name="Subtitle 2"/>
          <p:cNvSpPr>
            <a:spLocks noGrp="1"/>
          </p:cNvSpPr>
          <p:nvPr>
            <p:ph type="subTitle" idx="1"/>
          </p:nvPr>
        </p:nvSpPr>
        <p:spPr>
          <a:xfrm>
            <a:off x="2209800" y="2971800"/>
            <a:ext cx="6172200" cy="2286000"/>
          </a:xfrm>
        </p:spPr>
        <p:txBody>
          <a:bodyPr anchor="ctr">
            <a:noAutofit/>
          </a:bodyPr>
          <a:lstStyle/>
          <a:p>
            <a:pPr algn="ctr"/>
            <a:r>
              <a:rPr lang="en-US" sz="5400" dirty="0" smtClean="0">
                <a:solidFill>
                  <a:schemeClr val="bg1"/>
                </a:solidFill>
              </a:rPr>
              <a:t>ART APPRECIATION</a:t>
            </a:r>
            <a:endParaRPr lang="en-PH" sz="5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4" name="Content Placeholder 3" descr="qizkv2lvgw.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gn="ctr"/>
            <a:r>
              <a:rPr lang="en-PH" sz="4000" b="1" dirty="0" smtClean="0">
                <a:solidFill>
                  <a:schemeClr val="tx1"/>
                </a:solidFill>
              </a:rPr>
              <a:t>PREHISTORIC PAINTINGS</a:t>
            </a:r>
            <a:endParaRPr lang="en-PH" sz="4000" b="1" dirty="0">
              <a:solidFill>
                <a:schemeClr val="tx1"/>
              </a:solidFill>
            </a:endParaRPr>
          </a:p>
        </p:txBody>
      </p:sp>
      <p:sp>
        <p:nvSpPr>
          <p:cNvPr id="3" name="Content Placeholder 2"/>
          <p:cNvSpPr>
            <a:spLocks noGrp="1"/>
          </p:cNvSpPr>
          <p:nvPr>
            <p:ph sz="quarter" idx="1"/>
          </p:nvPr>
        </p:nvSpPr>
        <p:spPr>
          <a:xfrm>
            <a:off x="457200" y="1600200"/>
            <a:ext cx="8305800" cy="4873752"/>
          </a:xfrm>
        </p:spPr>
        <p:txBody>
          <a:bodyPr>
            <a:noAutofit/>
          </a:bodyPr>
          <a:lstStyle/>
          <a:p>
            <a:pPr algn="just"/>
            <a:r>
              <a:rPr lang="en-US" sz="3600" dirty="0" smtClean="0"/>
              <a:t>According to experts, these paintings were purported to belong to Upper Paleolithic Age, several thousands of years before the current era. Pre-historic men, with their crude instruments, already showcased and manifested earliest attempts at recording man’s innermost interests, preoccupations, and thoughts. </a:t>
            </a:r>
            <a:endParaRPr lang="en-PH"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305800" cy="6016752"/>
          </a:xfrm>
        </p:spPr>
        <p:txBody>
          <a:bodyPr>
            <a:normAutofit/>
          </a:bodyPr>
          <a:lstStyle/>
          <a:p>
            <a:pPr algn="just"/>
            <a:r>
              <a:rPr lang="en-US" sz="3200" dirty="0" smtClean="0"/>
              <a:t>The </a:t>
            </a:r>
            <a:r>
              <a:rPr lang="en-US" sz="3200" i="1" dirty="0" smtClean="0"/>
              <a:t>humanities</a:t>
            </a:r>
            <a:r>
              <a:rPr lang="en-US" sz="3200" dirty="0" smtClean="0"/>
              <a:t>, then, ironically, have started even before the term has been coined. Human persons have long been exercising what it means to be a human long before he was even aware of his being one. The humanities stand tall in bearing witness to this magnificent phenomenon. Any human person, then, is tasked to participate, if not, totally partake in this long tradition of humanizing himself.</a:t>
            </a:r>
            <a:endParaRPr lang="en-PH" sz="3200" dirty="0" smtClean="0"/>
          </a:p>
          <a:p>
            <a:endParaRPr lang="en-PH"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1600200"/>
            <a:ext cx="6172200" cy="3425190"/>
          </a:xfrm>
        </p:spPr>
        <p:txBody>
          <a:bodyPr anchor="ctr">
            <a:noAutofit/>
          </a:bodyPr>
          <a:lstStyle/>
          <a:p>
            <a:pPr lvl="0" algn="ctr"/>
            <a:r>
              <a:rPr lang="en-PH" sz="6600" dirty="0" smtClean="0">
                <a:solidFill>
                  <a:srgbClr val="0070C0"/>
                </a:solidFill>
              </a:rPr>
              <a:t>Basic Assumptions of the Art </a:t>
            </a:r>
            <a:endParaRPr lang="en-PH" sz="6600" dirty="0">
              <a:solidFill>
                <a:srgbClr val="0070C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2-11 01 Parthenon in Acropolis, Athens, Greece.jpg"/>
          <p:cNvPicPr>
            <a:picLocks noChangeAspect="1"/>
          </p:cNvPicPr>
          <p:nvPr/>
        </p:nvPicPr>
        <p:blipFill>
          <a:blip r:embed="rId2"/>
          <a:stretch>
            <a:fillRect/>
          </a:stretch>
        </p:blipFill>
        <p:spPr>
          <a:xfrm>
            <a:off x="0" y="0"/>
            <a:ext cx="9144000" cy="6858000"/>
          </a:xfrm>
          <a:prstGeom prst="rect">
            <a:avLst/>
          </a:prstGeom>
        </p:spPr>
      </p:pic>
      <p:sp>
        <p:nvSpPr>
          <p:cNvPr id="3" name="Content Placeholder 2"/>
          <p:cNvSpPr>
            <a:spLocks noGrp="1"/>
          </p:cNvSpPr>
          <p:nvPr>
            <p:ph sz="quarter" idx="1"/>
          </p:nvPr>
        </p:nvSpPr>
        <p:spPr>
          <a:xfrm>
            <a:off x="0" y="0"/>
            <a:ext cx="8610600" cy="2282952"/>
          </a:xfrm>
        </p:spPr>
        <p:txBody>
          <a:bodyPr>
            <a:normAutofit lnSpcReduction="10000"/>
          </a:bodyPr>
          <a:lstStyle/>
          <a:p>
            <a:pPr marL="742950" indent="-742950" algn="just">
              <a:buNone/>
            </a:pPr>
            <a:r>
              <a:rPr lang="en-PH" sz="3600" b="1" dirty="0" smtClean="0">
                <a:solidFill>
                  <a:srgbClr val="FFFF00"/>
                </a:solidFill>
              </a:rPr>
              <a:t>	Art has been created by all people at all times, in all countries and it lives because its well-liked and enjoyed</a:t>
            </a:r>
            <a:endParaRPr lang="en-PH" sz="3600" b="1" dirty="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ote-whatever-i-do-today-is-the-whole-continuum-of-my-experience-like-john-dewey-said-in-yusef-lateef-75-57-20.jpg"/>
          <p:cNvPicPr>
            <a:picLocks noChangeAspect="1"/>
          </p:cNvPicPr>
          <p:nvPr/>
        </p:nvPicPr>
        <p:blipFill>
          <a:blip r:embed="rId2"/>
          <a:stretch>
            <a:fillRect/>
          </a:stretch>
        </p:blipFill>
        <p:spPr>
          <a:xfrm>
            <a:off x="0" y="0"/>
            <a:ext cx="9144000" cy="4303059"/>
          </a:xfrm>
          <a:prstGeom prst="rect">
            <a:avLst/>
          </a:prstGeom>
        </p:spPr>
      </p:pic>
      <p:sp>
        <p:nvSpPr>
          <p:cNvPr id="3" name="Content Placeholder 2"/>
          <p:cNvSpPr>
            <a:spLocks noGrp="1"/>
          </p:cNvSpPr>
          <p:nvPr>
            <p:ph sz="quarter" idx="1"/>
          </p:nvPr>
        </p:nvSpPr>
        <p:spPr>
          <a:xfrm>
            <a:off x="457200" y="4343400"/>
            <a:ext cx="8305800" cy="2130552"/>
          </a:xfrm>
        </p:spPr>
        <p:txBody>
          <a:bodyPr>
            <a:normAutofit/>
          </a:bodyPr>
          <a:lstStyle/>
          <a:p>
            <a:r>
              <a:rPr lang="en-PH" sz="4000" dirty="0" smtClean="0"/>
              <a:t>Art involves experience; there can never be appreciation of art without experience.</a:t>
            </a:r>
            <a:endParaRPr lang="en-PH"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t+and+Nature.jpg"/>
          <p:cNvPicPr>
            <a:picLocks noChangeAspect="1"/>
          </p:cNvPicPr>
          <p:nvPr/>
        </p:nvPicPr>
        <p:blipFill>
          <a:blip r:embed="rId2"/>
          <a:stretch>
            <a:fillRect/>
          </a:stretch>
        </p:blipFill>
        <p:spPr>
          <a:xfrm>
            <a:off x="0" y="0"/>
            <a:ext cx="9144000" cy="6858000"/>
          </a:xfrm>
          <a:prstGeom prst="rect">
            <a:avLst/>
          </a:prstGeom>
        </p:spPr>
      </p:pic>
      <p:sp>
        <p:nvSpPr>
          <p:cNvPr id="3" name="Content Placeholder 2"/>
          <p:cNvSpPr>
            <a:spLocks noGrp="1"/>
          </p:cNvSpPr>
          <p:nvPr>
            <p:ph sz="quarter" idx="1"/>
          </p:nvPr>
        </p:nvSpPr>
        <p:spPr>
          <a:xfrm>
            <a:off x="4343400" y="228600"/>
            <a:ext cx="3581400" cy="914400"/>
          </a:xfrm>
          <a:ln>
            <a:solidFill>
              <a:schemeClr val="accent1"/>
            </a:solidFill>
          </a:ln>
        </p:spPr>
        <p:txBody>
          <a:bodyPr/>
          <a:lstStyle/>
          <a:p>
            <a:pPr algn="ctr"/>
            <a:r>
              <a:rPr lang="en-PH" dirty="0" smtClean="0"/>
              <a:t>Art is not nature; Nature is not art.</a:t>
            </a:r>
          </a:p>
          <a:p>
            <a:pPr algn="ctr"/>
            <a:endParaRPr lang="en-PH" dirty="0" smtClean="0"/>
          </a:p>
          <a:p>
            <a:pPr algn="ctr"/>
            <a:endParaRPr lang="en-PH"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382000" cy="1143000"/>
          </a:xfrm>
        </p:spPr>
        <p:txBody>
          <a:bodyPr>
            <a:noAutofit/>
          </a:bodyPr>
          <a:lstStyle/>
          <a:p>
            <a:pPr marL="274320" lvl="1" algn="ctr">
              <a:spcBef>
                <a:spcPts val="600"/>
              </a:spcBef>
              <a:buSzPct val="70000"/>
              <a:buFont typeface="Wingdings"/>
              <a:buChar char=""/>
            </a:pPr>
            <a:r>
              <a:rPr lang="en-PH" sz="3200" b="1" dirty="0" smtClean="0"/>
              <a:t>Art is made by man; </a:t>
            </a:r>
          </a:p>
          <a:p>
            <a:pPr marL="274320" lvl="1" algn="ctr">
              <a:spcBef>
                <a:spcPts val="600"/>
              </a:spcBef>
              <a:buSzPct val="70000"/>
              <a:buFont typeface="Wingdings"/>
              <a:buChar char=""/>
            </a:pPr>
            <a:r>
              <a:rPr lang="en-PH" sz="3200" b="1" dirty="0" smtClean="0"/>
              <a:t>Art is everywhere.</a:t>
            </a:r>
          </a:p>
        </p:txBody>
      </p:sp>
      <p:pic>
        <p:nvPicPr>
          <p:cNvPr id="5" name="Picture 4" descr="325459_orig.jpg"/>
          <p:cNvPicPr>
            <a:picLocks noChangeAspect="1"/>
          </p:cNvPicPr>
          <p:nvPr/>
        </p:nvPicPr>
        <p:blipFill>
          <a:blip r:embed="rId2"/>
          <a:stretch>
            <a:fillRect/>
          </a:stretch>
        </p:blipFill>
        <p:spPr>
          <a:xfrm>
            <a:off x="380998" y="1600200"/>
            <a:ext cx="8382001" cy="502095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04800"/>
            <a:ext cx="8458200" cy="4873752"/>
          </a:xfrm>
        </p:spPr>
        <p:txBody>
          <a:bodyPr/>
          <a:lstStyle/>
          <a:p>
            <a:pPr algn="ctr"/>
            <a:r>
              <a:rPr lang="en-PH" dirty="0" smtClean="0"/>
              <a:t>Art is man’s oldest means of expression;          </a:t>
            </a:r>
          </a:p>
          <a:p>
            <a:pPr algn="ctr"/>
            <a:r>
              <a:rPr lang="en-PH" dirty="0" smtClean="0"/>
              <a:t>Art as a means of expression &amp; communication.</a:t>
            </a:r>
          </a:p>
          <a:p>
            <a:pPr algn="ctr"/>
            <a:endParaRPr lang="en-PH" dirty="0"/>
          </a:p>
        </p:txBody>
      </p:sp>
      <p:pic>
        <p:nvPicPr>
          <p:cNvPr id="4" name="Picture 3" descr="images (2).jpg"/>
          <p:cNvPicPr>
            <a:picLocks noChangeAspect="1"/>
          </p:cNvPicPr>
          <p:nvPr/>
        </p:nvPicPr>
        <p:blipFill>
          <a:blip r:embed="rId2"/>
          <a:stretch>
            <a:fillRect/>
          </a:stretch>
        </p:blipFill>
        <p:spPr>
          <a:xfrm>
            <a:off x="304799" y="1371600"/>
            <a:ext cx="8412480" cy="5291273"/>
          </a:xfrm>
          <a:prstGeom prst="rect">
            <a:avLst/>
          </a:prstGeom>
        </p:spPr>
      </p:pic>
      <p:sp>
        <p:nvSpPr>
          <p:cNvPr id="5" name="TextBox 4"/>
          <p:cNvSpPr txBox="1"/>
          <p:nvPr/>
        </p:nvSpPr>
        <p:spPr>
          <a:xfrm>
            <a:off x="3124200" y="5562600"/>
            <a:ext cx="2971800" cy="369332"/>
          </a:xfrm>
          <a:prstGeom prst="rect">
            <a:avLst/>
          </a:prstGeom>
          <a:noFill/>
        </p:spPr>
        <p:txBody>
          <a:bodyPr wrap="square" rtlCol="0">
            <a:spAutoFit/>
          </a:bodyPr>
          <a:lstStyle/>
          <a:p>
            <a:pPr algn="ctr"/>
            <a:r>
              <a:rPr lang="en-PH" b="1" dirty="0" smtClean="0">
                <a:solidFill>
                  <a:schemeClr val="bg1"/>
                </a:solidFill>
              </a:rPr>
              <a:t>HIEROGLYPHICS</a:t>
            </a:r>
            <a:endParaRPr lang="en-PH" b="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305800" cy="6169152"/>
          </a:xfrm>
        </p:spPr>
        <p:txBody>
          <a:bodyPr>
            <a:normAutofit/>
          </a:bodyPr>
          <a:lstStyle/>
          <a:p>
            <a:r>
              <a:rPr lang="en-US" dirty="0" smtClean="0"/>
              <a:t>“The humanities constitute one of the oldest and most important means of expression developed by man”. Human history has witnessed how man evolved not just physically but also culturally, from cave painters to men of exquisite paintbrush users of the present. Even if one goes back to the time before written records of man’s civilization has appeared, he can find cases of man’s attempts of not just crafting tools to live and survive but also expressing his feelings and thoughts. The Galloping Wild Boar found in the cave of Altamira, Spain is one such example. In 1879, a Spaniard and his daughter were exploring a cave when they saw pictures of a wild boar, hind, and bison. </a:t>
            </a:r>
            <a:endParaRPr lang="en-PH"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4" name="Content Placeholder 3" descr="512px-bisontes_de_la_covaciella_espaa.jpg"/>
          <p:cNvPicPr>
            <a:picLocks noGrp="1" noChangeAspect="1"/>
          </p:cNvPicPr>
          <p:nvPr>
            <p:ph sz="quarter" idx="1"/>
          </p:nvPr>
        </p:nvPicPr>
        <p:blipFill>
          <a:blip r:embed="rId2"/>
          <a:stretch>
            <a:fillRect/>
          </a:stretch>
        </p:blipFill>
        <p:spPr>
          <a:xfrm>
            <a:off x="0" y="0"/>
            <a:ext cx="9144000" cy="6858000"/>
          </a:xfrm>
        </p:spPr>
      </p:pic>
      <p:sp>
        <p:nvSpPr>
          <p:cNvPr id="5" name="Rectangle 4"/>
          <p:cNvSpPr/>
          <p:nvPr/>
        </p:nvSpPr>
        <p:spPr>
          <a:xfrm>
            <a:off x="685800" y="5410200"/>
            <a:ext cx="7772400" cy="1077218"/>
          </a:xfrm>
          <a:prstGeom prst="rect">
            <a:avLst/>
          </a:prstGeom>
        </p:spPr>
        <p:txBody>
          <a:bodyPr wrap="square">
            <a:spAutoFit/>
          </a:bodyPr>
          <a:lstStyle/>
          <a:p>
            <a:pPr algn="ctr"/>
            <a:r>
              <a:rPr lang="en-US" sz="3200" b="1" dirty="0" smtClean="0">
                <a:solidFill>
                  <a:schemeClr val="bg1"/>
                </a:solidFill>
              </a:rPr>
              <a:t>The Galloping Wild Boar found in the cave of Altamira, Spain.</a:t>
            </a:r>
            <a:endParaRPr lang="en-PH" sz="3200" b="1" dirty="0">
              <a:solidFill>
                <a:schemeClr val="bg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330</TotalTime>
  <Words>331</Words>
  <Application>Microsoft Office PowerPoint</Application>
  <PresentationFormat>On-screen Show (4:3)</PresentationFormat>
  <Paragraphs>16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Century Schoolbook</vt:lpstr>
      <vt:lpstr>Wingdings</vt:lpstr>
      <vt:lpstr>Wingdings 2</vt:lpstr>
      <vt:lpstr>Oriel</vt:lpstr>
      <vt:lpstr>ARTA 111</vt:lpstr>
      <vt:lpstr>Basic Assumptions of the Art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PREHISTORIC PAINTINGS</vt:lpstr>
      <vt:lpstr>PowerPoint Presentation</vt:lpstr>
    </vt:vector>
  </TitlesOfParts>
  <Company>Deftones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ARTA 111</dc:title>
  <dc:creator>Sir Randy</dc:creator>
  <cp:lastModifiedBy>Dell Inspiron</cp:lastModifiedBy>
  <cp:revision>38</cp:revision>
  <dcterms:created xsi:type="dcterms:W3CDTF">2018-06-17T06:35:18Z</dcterms:created>
  <dcterms:modified xsi:type="dcterms:W3CDTF">2019-05-24T04:03:49Z</dcterms:modified>
</cp:coreProperties>
</file>