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70"/>
  </p:notesMasterIdLst>
  <p:sldIdLst>
    <p:sldId id="335" r:id="rId3"/>
    <p:sldId id="336"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83" r:id="rId30"/>
    <p:sldId id="384" r:id="rId31"/>
    <p:sldId id="385" r:id="rId32"/>
    <p:sldId id="364" r:id="rId33"/>
    <p:sldId id="365" r:id="rId34"/>
    <p:sldId id="366" r:id="rId35"/>
    <p:sldId id="367" r:id="rId36"/>
    <p:sldId id="368" r:id="rId37"/>
    <p:sldId id="386" r:id="rId38"/>
    <p:sldId id="387" r:id="rId39"/>
    <p:sldId id="388" r:id="rId40"/>
    <p:sldId id="389" r:id="rId41"/>
    <p:sldId id="390" r:id="rId42"/>
    <p:sldId id="391" r:id="rId43"/>
    <p:sldId id="369" r:id="rId44"/>
    <p:sldId id="370" r:id="rId45"/>
    <p:sldId id="392" r:id="rId46"/>
    <p:sldId id="371" r:id="rId47"/>
    <p:sldId id="372" r:id="rId48"/>
    <p:sldId id="373" r:id="rId49"/>
    <p:sldId id="374" r:id="rId50"/>
    <p:sldId id="375" r:id="rId51"/>
    <p:sldId id="376" r:id="rId52"/>
    <p:sldId id="393" r:id="rId53"/>
    <p:sldId id="394" r:id="rId54"/>
    <p:sldId id="395" r:id="rId55"/>
    <p:sldId id="396" r:id="rId56"/>
    <p:sldId id="377" r:id="rId57"/>
    <p:sldId id="397" r:id="rId58"/>
    <p:sldId id="398" r:id="rId59"/>
    <p:sldId id="378" r:id="rId60"/>
    <p:sldId id="399" r:id="rId61"/>
    <p:sldId id="379" r:id="rId62"/>
    <p:sldId id="400" r:id="rId63"/>
    <p:sldId id="401" r:id="rId64"/>
    <p:sldId id="380" r:id="rId65"/>
    <p:sldId id="381" r:id="rId66"/>
    <p:sldId id="402" r:id="rId67"/>
    <p:sldId id="382" r:id="rId68"/>
    <p:sldId id="403" r:id="rId6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7089" autoAdjust="0"/>
  </p:normalViewPr>
  <p:slideViewPr>
    <p:cSldViewPr>
      <p:cViewPr varScale="1">
        <p:scale>
          <a:sx n="69" d="100"/>
          <a:sy n="69" d="100"/>
        </p:scale>
        <p:origin x="14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444DA-FB0F-4E8D-858E-7CDCC3A5BDEB}" type="datetimeFigureOut">
              <a:rPr lang="en-US" smtClean="0"/>
              <a:pPr/>
              <a:t>12/1/2018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28901-65E6-4B4A-845D-42A4808C9849}" type="slidenum">
              <a:rPr lang="en-PH" smtClean="0"/>
              <a:pPr/>
              <a:t>‹#›</a:t>
            </a:fld>
            <a:endParaRPr lang="en-PH"/>
          </a:p>
        </p:txBody>
      </p:sp>
    </p:spTree>
    <p:extLst>
      <p:ext uri="{BB962C8B-B14F-4D97-AF65-F5344CB8AC3E}">
        <p14:creationId xmlns:p14="http://schemas.microsoft.com/office/powerpoint/2010/main" val="368329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285BC-EFDD-4944-B762-BDBBFEA72AA6}" type="slidenum">
              <a:rPr lang="en-US" smtClean="0"/>
              <a:pPr/>
              <a:t>5</a:t>
            </a:fld>
            <a:endParaRPr lang="en-US"/>
          </a:p>
        </p:txBody>
      </p:sp>
    </p:spTree>
    <p:extLst>
      <p:ext uri="{BB962C8B-B14F-4D97-AF65-F5344CB8AC3E}">
        <p14:creationId xmlns:p14="http://schemas.microsoft.com/office/powerpoint/2010/main" val="219144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600200"/>
            <a:ext cx="20955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341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531E91-0074-4114-B1CF-2A3A52D23F4B}"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257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C40689-0A07-4E23-BF99-8CACE2ABF3CF}"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3113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94658-27E4-4425-9CFE-5F4AC409F5F8}"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408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7E3D83-3140-4BE7-A43E-6DEDC23262A5}"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705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46CBF2-1C93-479D-80A8-EA66F6C1AAAC}"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413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997A36-1215-423A-AF87-DCB54937D3ED}"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5537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315C23-63D1-4D93-9B16-F1A17896250E}"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202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922E26-B8A7-4AB5-87B3-23BE3C7A0B3E}"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91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A192F9-DB90-426B-A703-BDD44CB82CA2}"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447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675304-2126-4546-9709-CE7C7E2438CD}"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48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9247FD-1374-432D-B137-5C4A02CD444A}"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624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C95D6F-76B6-4B4A-98A2-72520F9B5D93}" type="slidenum">
              <a:rPr lang="en-US"/>
              <a:pPr/>
              <a:t>‹#›</a:t>
            </a:fld>
            <a:endParaRPr lang="en-US"/>
          </a:p>
        </p:txBody>
      </p:sp>
    </p:spTree>
    <p:extLst>
      <p:ext uri="{BB962C8B-B14F-4D97-AF65-F5344CB8AC3E}">
        <p14:creationId xmlns:p14="http://schemas.microsoft.com/office/powerpoint/2010/main" val="220068730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09600" y="2057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A44BEEB-6AB4-49DA-A190-BE471CB0CD4B}"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6714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8.xml"/><Relationship Id="rId5" Type="http://schemas.openxmlformats.org/officeDocument/2006/relationships/image" Target="../media/image52.jpg"/><Relationship Id="rId4" Type="http://schemas.openxmlformats.org/officeDocument/2006/relationships/image" Target="../media/image5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8.xml"/><Relationship Id="rId5" Type="http://schemas.openxmlformats.org/officeDocument/2006/relationships/image" Target="../media/image56.jpg"/><Relationship Id="rId4" Type="http://schemas.openxmlformats.org/officeDocument/2006/relationships/image" Target="../media/image55.jp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gi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8.xml"/><Relationship Id="rId5" Type="http://schemas.openxmlformats.org/officeDocument/2006/relationships/image" Target="../media/image73.jpeg"/><Relationship Id="rId4" Type="http://schemas.openxmlformats.org/officeDocument/2006/relationships/image" Target="../media/image72.jpeg"/></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76250"/>
            <a:ext cx="7772400" cy="1470025"/>
          </a:xfrm>
        </p:spPr>
        <p:txBody>
          <a:bodyPr anchor="ctr"/>
          <a:lstStyle/>
          <a:p>
            <a:pPr eaLnBrk="1" hangingPunct="1"/>
            <a:r>
              <a:rPr lang="es-UY" altLang="en-US" sz="4400" smtClean="0"/>
              <a:t>ART APPRECIATION</a:t>
            </a:r>
            <a:endParaRPr lang="es-ES" altLang="en-US" sz="4400" smtClean="0"/>
          </a:p>
        </p:txBody>
      </p:sp>
    </p:spTree>
    <p:extLst>
      <p:ext uri="{BB962C8B-B14F-4D97-AF65-F5344CB8AC3E}">
        <p14:creationId xmlns:p14="http://schemas.microsoft.com/office/powerpoint/2010/main" val="2617324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3399"/>
              </a:gs>
              <a:gs pos="25000">
                <a:srgbClr val="FF6633"/>
              </a:gs>
              <a:gs pos="50000">
                <a:srgbClr val="FFFF00"/>
              </a:gs>
              <a:gs pos="75000">
                <a:srgbClr val="01A78F"/>
              </a:gs>
              <a:gs pos="100000">
                <a:srgbClr val="3366FF"/>
              </a:gs>
            </a:gsLst>
            <a:lin ang="5400000" scaled="1"/>
            <a:tileRect/>
          </a:gradFill>
        </p:spPr>
        <p:txBody>
          <a:bodyPr/>
          <a:lstStyle/>
          <a:p>
            <a:r>
              <a:rPr lang="en-US" dirty="0" smtClean="0"/>
              <a:t>Vertical Lines</a:t>
            </a:r>
            <a:endParaRPr lang="en-US" dirty="0"/>
          </a:p>
        </p:txBody>
      </p:sp>
      <p:sp>
        <p:nvSpPr>
          <p:cNvPr id="4" name="Text Placeholder 3"/>
          <p:cNvSpPr>
            <a:spLocks noGrp="1"/>
          </p:cNvSpPr>
          <p:nvPr>
            <p:ph type="body" sz="half" idx="2"/>
          </p:nvPr>
        </p:nvSpPr>
        <p:spPr>
          <a:solidFill>
            <a:schemeClr val="tx2">
              <a:lumMod val="95000"/>
              <a:lumOff val="5000"/>
            </a:schemeClr>
          </a:solidFill>
        </p:spPr>
        <p:txBody>
          <a:bodyPr/>
          <a:lstStyle/>
          <a:p>
            <a:r>
              <a:rPr lang="en-US" dirty="0" smtClean="0">
                <a:solidFill>
                  <a:schemeClr val="bg1"/>
                </a:solidFill>
                <a:latin typeface="Arial Narrow" pitchFamily="34" charset="0"/>
              </a:rPr>
              <a:t>Vertical lines are poised for action. They are poised, balanced, forceful, and dynamic. They express an impression of dignity.</a:t>
            </a:r>
            <a:endParaRPr lang="en-US" dirty="0">
              <a:solidFill>
                <a:schemeClr val="bg1"/>
              </a:solidFill>
              <a:latin typeface="Arial Narrow" pitchFamily="34" charset="0"/>
            </a:endParaRPr>
          </a:p>
        </p:txBody>
      </p:sp>
      <p:pic>
        <p:nvPicPr>
          <p:cNvPr id="5122" name="Picture 2" descr="C:\Documents and Settings\Sir Randy\My Documents\My Pictures\Vertical-parallel-lines.jpg"/>
          <p:cNvPicPr>
            <a:picLocks noGrp="1" noChangeAspect="1" noChangeArrowheads="1"/>
          </p:cNvPicPr>
          <p:nvPr>
            <p:ph type="clipArt" sz="half" idx="1"/>
          </p:nvPr>
        </p:nvPicPr>
        <p:blipFill>
          <a:blip r:embed="rId2"/>
          <a:srcRect/>
          <a:stretch>
            <a:fillRect/>
          </a:stretch>
        </p:blipFill>
        <p:spPr bwMode="auto">
          <a:xfrm>
            <a:off x="685800" y="2098158"/>
            <a:ext cx="3810000" cy="3880884"/>
          </a:xfrm>
          <a:prstGeom prst="rect">
            <a:avLst/>
          </a:prstGeom>
          <a:solidFill>
            <a:srgbClr val="FFFFFF">
              <a:shade val="85000"/>
            </a:srgbClr>
          </a:solidFill>
          <a:ln w="1905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45179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7633657" cy="5515898"/>
          </a:xfrm>
          <a:prstGeom prst="rect">
            <a:avLst/>
          </a:prstGeom>
        </p:spPr>
        <p:style>
          <a:lnRef idx="3">
            <a:schemeClr val="lt1"/>
          </a:lnRef>
          <a:fillRef idx="1">
            <a:schemeClr val="accent1"/>
          </a:fillRef>
          <a:effectRef idx="1">
            <a:schemeClr val="accent1"/>
          </a:effectRef>
          <a:fontRef idx="minor">
            <a:schemeClr val="lt1"/>
          </a:fontRef>
        </p:style>
      </p:pic>
      <p:sp>
        <p:nvSpPr>
          <p:cNvPr id="4" name="Rectangle 3"/>
          <p:cNvSpPr/>
          <p:nvPr/>
        </p:nvSpPr>
        <p:spPr>
          <a:xfrm>
            <a:off x="2743200" y="5838627"/>
            <a:ext cx="5791200" cy="830997"/>
          </a:xfrm>
          <a:prstGeom prst="rect">
            <a:avLst/>
          </a:prstGeom>
        </p:spPr>
        <p:txBody>
          <a:bodyPr wrap="square">
            <a:spAutoFit/>
          </a:bodyPr>
          <a:lstStyle/>
          <a:p>
            <a:r>
              <a:rPr lang="en-PH" sz="2400" b="1" dirty="0" smtClean="0"/>
              <a:t>Only </a:t>
            </a:r>
            <a:r>
              <a:rPr lang="en-PH" sz="2400" b="1" dirty="0"/>
              <a:t>vertical lines can be used to express an orderly feeling</a:t>
            </a:r>
          </a:p>
        </p:txBody>
      </p:sp>
    </p:spTree>
    <p:extLst>
      <p:ext uri="{BB962C8B-B14F-4D97-AF65-F5344CB8AC3E}">
        <p14:creationId xmlns:p14="http://schemas.microsoft.com/office/powerpoint/2010/main" val="1629851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71800"/>
            <a:ext cx="4978400" cy="3733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88" y="226886"/>
            <a:ext cx="1742735" cy="26141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680" y="236280"/>
            <a:ext cx="1905000" cy="25953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371600"/>
            <a:ext cx="3762875" cy="5019675"/>
          </a:xfrm>
          <a:prstGeom prst="rect">
            <a:avLst/>
          </a:prstGeom>
        </p:spPr>
      </p:pic>
      <p:sp>
        <p:nvSpPr>
          <p:cNvPr id="6" name="Title 1"/>
          <p:cNvSpPr txBox="1">
            <a:spLocks/>
          </p:cNvSpPr>
          <p:nvPr/>
        </p:nvSpPr>
        <p:spPr>
          <a:xfrm>
            <a:off x="5186221" y="381000"/>
            <a:ext cx="52578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a:t>
            </a:r>
            <a:r>
              <a:rPr lang="en-US" sz="3200" b="1" kern="0" dirty="0" smtClean="0"/>
              <a:t>VERTICAL LINES</a:t>
            </a:r>
          </a:p>
        </p:txBody>
      </p:sp>
    </p:spTree>
    <p:extLst>
      <p:ext uri="{BB962C8B-B14F-4D97-AF65-F5344CB8AC3E}">
        <p14:creationId xmlns:p14="http://schemas.microsoft.com/office/powerpoint/2010/main" val="130115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3399"/>
              </a:gs>
              <a:gs pos="25000">
                <a:srgbClr val="FF6633"/>
              </a:gs>
              <a:gs pos="50000">
                <a:srgbClr val="FFFF00"/>
              </a:gs>
              <a:gs pos="75000">
                <a:srgbClr val="01A78F"/>
              </a:gs>
              <a:gs pos="100000">
                <a:srgbClr val="3366FF"/>
              </a:gs>
            </a:gsLst>
            <a:lin ang="0" scaled="0"/>
          </a:gradFill>
        </p:spPr>
        <p:txBody>
          <a:bodyPr/>
          <a:lstStyle/>
          <a:p>
            <a:r>
              <a:rPr lang="en-US" dirty="0" smtClean="0"/>
              <a:t>Horizontal Lines</a:t>
            </a:r>
            <a:endParaRPr lang="en-US" dirty="0"/>
          </a:p>
        </p:txBody>
      </p:sp>
      <p:sp>
        <p:nvSpPr>
          <p:cNvPr id="4" name="Text Placeholder 3"/>
          <p:cNvSpPr>
            <a:spLocks noGrp="1"/>
          </p:cNvSpPr>
          <p:nvPr>
            <p:ph type="body" sz="half" idx="2"/>
          </p:nvPr>
        </p:nvSpPr>
        <p:spPr>
          <a:solidFill>
            <a:srgbClr val="C00000"/>
          </a:solidFill>
        </p:spPr>
        <p:txBody>
          <a:bodyPr/>
          <a:lstStyle/>
          <a:p>
            <a:r>
              <a:rPr lang="en-US" dirty="0" smtClean="0">
                <a:solidFill>
                  <a:schemeClr val="bg1"/>
                </a:solidFill>
                <a:latin typeface="Arial Narrow" pitchFamily="34" charset="0"/>
              </a:rPr>
              <a:t>Horizontal lines are lines of repose and serenity. They express ideas of calmness and quiescence..</a:t>
            </a:r>
          </a:p>
          <a:p>
            <a:endParaRPr lang="en-US" dirty="0"/>
          </a:p>
        </p:txBody>
      </p:sp>
      <p:pic>
        <p:nvPicPr>
          <p:cNvPr id="4098" name="Picture 2" descr="C:\Documents and Settings\Sir Randy\My Documents\My Pictures\Horizontal-parallel-lines.jpg"/>
          <p:cNvPicPr>
            <a:picLocks noChangeAspect="1" noChangeArrowheads="1"/>
          </p:cNvPicPr>
          <p:nvPr/>
        </p:nvPicPr>
        <p:blipFill>
          <a:blip r:embed="rId2"/>
          <a:srcRect/>
          <a:stretch>
            <a:fillRect/>
          </a:stretch>
        </p:blipFill>
        <p:spPr bwMode="auto">
          <a:xfrm>
            <a:off x="381000" y="2057400"/>
            <a:ext cx="4114800" cy="4038600"/>
          </a:xfrm>
          <a:prstGeom prst="rect">
            <a:avLst/>
          </a:prstGeom>
          <a:noFill/>
          <a:ln>
            <a:solidFill>
              <a:srgbClr val="7030A0"/>
            </a:solidFill>
          </a:ln>
        </p:spPr>
      </p:pic>
    </p:spTree>
    <p:extLst>
      <p:ext uri="{BB962C8B-B14F-4D97-AF65-F5344CB8AC3E}">
        <p14:creationId xmlns:p14="http://schemas.microsoft.com/office/powerpoint/2010/main" val="238161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7168"/>
            <a:ext cx="8229600" cy="5410200"/>
          </a:xfrm>
          <a:prstGeom prst="rect">
            <a:avLst/>
          </a:prstGeom>
        </p:spPr>
      </p:pic>
      <p:sp>
        <p:nvSpPr>
          <p:cNvPr id="3" name="Title 1"/>
          <p:cNvSpPr txBox="1">
            <a:spLocks/>
          </p:cNvSpPr>
          <p:nvPr/>
        </p:nvSpPr>
        <p:spPr>
          <a:xfrm>
            <a:off x="1447800" y="5757368"/>
            <a:ext cx="6248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just" eaLnBrk="1" hangingPunct="1">
              <a:defRPr/>
            </a:pPr>
            <a:r>
              <a:rPr lang="en-PH" sz="2800" dirty="0" smtClean="0"/>
              <a:t>Only </a:t>
            </a:r>
            <a:r>
              <a:rPr lang="en-PH" sz="2800" b="1" i="1" dirty="0"/>
              <a:t>horizontal lines</a:t>
            </a:r>
            <a:r>
              <a:rPr lang="en-PH" sz="2800" dirty="0"/>
              <a:t> can give </a:t>
            </a:r>
            <a:r>
              <a:rPr lang="en-PH" sz="2800" dirty="0" smtClean="0"/>
              <a:t>a </a:t>
            </a:r>
            <a:r>
              <a:rPr lang="en-PH" sz="2800" dirty="0"/>
              <a:t>feeling of </a:t>
            </a:r>
            <a:r>
              <a:rPr lang="en-PH" sz="2800" dirty="0" smtClean="0"/>
              <a:t>peacefulness </a:t>
            </a:r>
            <a:r>
              <a:rPr lang="en-PH" sz="2800" dirty="0"/>
              <a:t>and stillness. </a:t>
            </a:r>
          </a:p>
        </p:txBody>
      </p:sp>
    </p:spTree>
    <p:extLst>
      <p:ext uri="{BB962C8B-B14F-4D97-AF65-F5344CB8AC3E}">
        <p14:creationId xmlns:p14="http://schemas.microsoft.com/office/powerpoint/2010/main" val="409276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753" y="400913"/>
            <a:ext cx="6780047" cy="2533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200400"/>
            <a:ext cx="4267200" cy="3200400"/>
          </a:xfrm>
          <a:prstGeom prst="rect">
            <a:avLst/>
          </a:prstGeom>
        </p:spPr>
      </p:pic>
      <p:sp>
        <p:nvSpPr>
          <p:cNvPr id="4" name="Title 1"/>
          <p:cNvSpPr txBox="1">
            <a:spLocks/>
          </p:cNvSpPr>
          <p:nvPr/>
        </p:nvSpPr>
        <p:spPr>
          <a:xfrm>
            <a:off x="6188380" y="2492188"/>
            <a:ext cx="295562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BORACAY</a:t>
            </a:r>
          </a:p>
        </p:txBody>
      </p:sp>
      <p:sp>
        <p:nvSpPr>
          <p:cNvPr id="5" name="Title 1"/>
          <p:cNvSpPr txBox="1">
            <a:spLocks/>
          </p:cNvSpPr>
          <p:nvPr/>
        </p:nvSpPr>
        <p:spPr>
          <a:xfrm>
            <a:off x="2247023" y="6019800"/>
            <a:ext cx="25908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SIARGAO</a:t>
            </a:r>
          </a:p>
        </p:txBody>
      </p:sp>
      <p:sp>
        <p:nvSpPr>
          <p:cNvPr id="7" name="Rectangle 6"/>
          <p:cNvSpPr/>
          <p:nvPr/>
        </p:nvSpPr>
        <p:spPr>
          <a:xfrm>
            <a:off x="304800" y="3732937"/>
            <a:ext cx="30480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PH" dirty="0">
                <a:solidFill>
                  <a:srgbClr val="888888"/>
                </a:solidFill>
                <a:latin typeface="arial" panose="020B0604020202020204" pitchFamily="34" charset="0"/>
              </a:rPr>
              <a:t>Travel News Philippines: Discovery Shores </a:t>
            </a:r>
            <a:r>
              <a:rPr lang="en-PH" dirty="0" err="1">
                <a:solidFill>
                  <a:srgbClr val="888888"/>
                </a:solidFill>
                <a:latin typeface="arial" panose="020B0604020202020204" pitchFamily="34" charset="0"/>
              </a:rPr>
              <a:t>Boracay</a:t>
            </a:r>
            <a:r>
              <a:rPr lang="en-PH" dirty="0">
                <a:solidFill>
                  <a:srgbClr val="888888"/>
                </a:solidFill>
                <a:latin typeface="arial" panose="020B0604020202020204" pitchFamily="34" charset="0"/>
              </a:rPr>
              <a:t> gets three awards from Travel + Leisure, </a:t>
            </a:r>
            <a:r>
              <a:rPr lang="en-PH" dirty="0" err="1">
                <a:solidFill>
                  <a:srgbClr val="888888"/>
                </a:solidFill>
                <a:latin typeface="arial" panose="020B0604020202020204" pitchFamily="34" charset="0"/>
              </a:rPr>
              <a:t>Siargao</a:t>
            </a:r>
            <a:r>
              <a:rPr lang="en-PH" dirty="0">
                <a:solidFill>
                  <a:srgbClr val="888888"/>
                </a:solidFill>
                <a:latin typeface="arial" panose="020B0604020202020204" pitchFamily="34" charset="0"/>
              </a:rPr>
              <a:t> Named 9th best Surfing Spot Worldwide by CNN</a:t>
            </a:r>
            <a:endParaRPr lang="en-PH" dirty="0"/>
          </a:p>
        </p:txBody>
      </p:sp>
    </p:spTree>
    <p:extLst>
      <p:ext uri="{BB962C8B-B14F-4D97-AF65-F5344CB8AC3E}">
        <p14:creationId xmlns:p14="http://schemas.microsoft.com/office/powerpoint/2010/main" val="216898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971800"/>
            <a:ext cx="5029200" cy="3771900"/>
          </a:xfrm>
          <a:prstGeom prst="rect">
            <a:avLst/>
          </a:prstGeom>
        </p:spPr>
      </p:pic>
      <p:sp>
        <p:nvSpPr>
          <p:cNvPr id="3" name="Title 1"/>
          <p:cNvSpPr txBox="1">
            <a:spLocks/>
          </p:cNvSpPr>
          <p:nvPr/>
        </p:nvSpPr>
        <p:spPr>
          <a:xfrm>
            <a:off x="1295400" y="4343400"/>
            <a:ext cx="67056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endParaRPr lang="en-US" sz="4000" b="1" kern="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51" y="152400"/>
            <a:ext cx="4932516" cy="3276600"/>
          </a:xfrm>
          <a:prstGeom prst="rect">
            <a:avLst/>
          </a:prstGeom>
        </p:spPr>
      </p:pic>
      <p:sp>
        <p:nvSpPr>
          <p:cNvPr id="6" name="Rectangle 5"/>
          <p:cNvSpPr/>
          <p:nvPr/>
        </p:nvSpPr>
        <p:spPr>
          <a:xfrm>
            <a:off x="5562600" y="928806"/>
            <a:ext cx="3295805" cy="1107996"/>
          </a:xfrm>
          <a:prstGeom prst="rect">
            <a:avLst/>
          </a:prstGeom>
        </p:spPr>
        <p:txBody>
          <a:bodyPr wrap="square">
            <a:spAutoFit/>
          </a:bodyPr>
          <a:lstStyle/>
          <a:p>
            <a:pPr algn="just"/>
            <a:r>
              <a:rPr lang="en-PH" sz="2200" b="1" dirty="0"/>
              <a:t>Diagonal lines are used to create feelings of </a:t>
            </a:r>
            <a:r>
              <a:rPr lang="en-PH" sz="2200" b="1" i="1" dirty="0" smtClean="0"/>
              <a:t>movement or action</a:t>
            </a:r>
            <a:r>
              <a:rPr lang="en-PH" sz="2200" b="1" dirty="0" smtClean="0"/>
              <a:t>.</a:t>
            </a:r>
            <a:endParaRPr lang="en-PH" sz="22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44007">
            <a:off x="209918" y="3621510"/>
            <a:ext cx="3699629" cy="2863375"/>
          </a:xfrm>
          <a:prstGeom prst="rect">
            <a:avLst/>
          </a:prstGeom>
        </p:spPr>
      </p:pic>
      <p:sp>
        <p:nvSpPr>
          <p:cNvPr id="8" name="Title 1"/>
          <p:cNvSpPr txBox="1">
            <a:spLocks/>
          </p:cNvSpPr>
          <p:nvPr/>
        </p:nvSpPr>
        <p:spPr>
          <a:xfrm>
            <a:off x="381000" y="2819400"/>
            <a:ext cx="7122134"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SIARGAO: The Surfing Capital of the Philippines </a:t>
            </a:r>
          </a:p>
        </p:txBody>
      </p:sp>
    </p:spTree>
    <p:extLst>
      <p:ext uri="{BB962C8B-B14F-4D97-AF65-F5344CB8AC3E}">
        <p14:creationId xmlns:p14="http://schemas.microsoft.com/office/powerpoint/2010/main" val="1238025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52400"/>
            <a:ext cx="4022969" cy="5410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48" y="2590800"/>
            <a:ext cx="5391739" cy="4038600"/>
          </a:xfrm>
          <a:prstGeom prst="rect">
            <a:avLst/>
          </a:prstGeom>
        </p:spPr>
      </p:pic>
      <p:sp>
        <p:nvSpPr>
          <p:cNvPr id="4" name="Rectangle 3"/>
          <p:cNvSpPr/>
          <p:nvPr/>
        </p:nvSpPr>
        <p:spPr>
          <a:xfrm>
            <a:off x="381000" y="771436"/>
            <a:ext cx="4572000" cy="1200329"/>
          </a:xfrm>
          <a:prstGeom prst="rect">
            <a:avLst/>
          </a:prstGeom>
        </p:spPr>
        <p:txBody>
          <a:bodyPr>
            <a:spAutoFit/>
          </a:bodyPr>
          <a:lstStyle/>
          <a:p>
            <a:r>
              <a:rPr lang="en-PH" sz="2400" b="1" dirty="0" smtClean="0">
                <a:latin typeface="Helvetica Neue"/>
              </a:rPr>
              <a:t>Curved lines, sometimes referred as S curves, suggest gracefulness or sexiness.</a:t>
            </a:r>
            <a:endParaRPr lang="en-PH" b="1" dirty="0"/>
          </a:p>
        </p:txBody>
      </p:sp>
    </p:spTree>
    <p:extLst>
      <p:ext uri="{BB962C8B-B14F-4D97-AF65-F5344CB8AC3E}">
        <p14:creationId xmlns:p14="http://schemas.microsoft.com/office/powerpoint/2010/main" val="295968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222920"/>
            <a:ext cx="6521622" cy="434340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 name="Rectangle 3"/>
          <p:cNvSpPr/>
          <p:nvPr/>
        </p:nvSpPr>
        <p:spPr>
          <a:xfrm>
            <a:off x="304800" y="228600"/>
            <a:ext cx="57150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PH" sz="2200" dirty="0">
                <a:solidFill>
                  <a:srgbClr val="999999"/>
                </a:solidFill>
                <a:latin typeface="Helvetica Neue"/>
              </a:rPr>
              <a:t>If you want to photograph S curves, the human body makes for a wonderful subject. </a:t>
            </a:r>
            <a:endParaRPr lang="en-PH" sz="2200" b="0" i="0" dirty="0">
              <a:solidFill>
                <a:srgbClr val="999999"/>
              </a:solidFill>
              <a:effectLst/>
              <a:latin typeface="Helvetica Neue"/>
            </a:endParaRPr>
          </a:p>
        </p:txBody>
      </p:sp>
      <p:sp>
        <p:nvSpPr>
          <p:cNvPr id="5" name="Rectangle 4"/>
          <p:cNvSpPr/>
          <p:nvPr/>
        </p:nvSpPr>
        <p:spPr>
          <a:xfrm>
            <a:off x="3733800" y="5791200"/>
            <a:ext cx="51054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PH" dirty="0">
                <a:solidFill>
                  <a:srgbClr val="999999"/>
                </a:solidFill>
                <a:latin typeface="Helvetica Neue"/>
              </a:rPr>
              <a:t>From the arch of a foot to the curve of a neck, you can find many ways to capture curved leading lines by photographing the human form.</a:t>
            </a:r>
          </a:p>
        </p:txBody>
      </p:sp>
    </p:spTree>
    <p:extLst>
      <p:ext uri="{BB962C8B-B14F-4D97-AF65-F5344CB8AC3E}">
        <p14:creationId xmlns:p14="http://schemas.microsoft.com/office/powerpoint/2010/main" val="3084756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82" y="515391"/>
            <a:ext cx="3200400" cy="46546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18" y="228600"/>
            <a:ext cx="4114800" cy="6389914"/>
          </a:xfrm>
          <a:prstGeom prst="rect">
            <a:avLst/>
          </a:prstGeom>
        </p:spPr>
      </p:pic>
      <p:sp>
        <p:nvSpPr>
          <p:cNvPr id="5" name="Rectangle 4"/>
          <p:cNvSpPr/>
          <p:nvPr/>
        </p:nvSpPr>
        <p:spPr>
          <a:xfrm>
            <a:off x="4491318" y="5201425"/>
            <a:ext cx="4572000" cy="1446550"/>
          </a:xfrm>
          <a:prstGeom prst="rect">
            <a:avLst/>
          </a:prstGeom>
        </p:spPr>
        <p:txBody>
          <a:bodyPr>
            <a:spAutoFit/>
          </a:bodyPr>
          <a:lstStyle/>
          <a:p>
            <a:pPr algn="just" eaLnBrk="1" hangingPunct="1">
              <a:defRPr/>
            </a:pPr>
            <a:r>
              <a:rPr lang="en-PH" sz="2200" b="1" dirty="0"/>
              <a:t>It is up to the artist how </a:t>
            </a:r>
            <a:r>
              <a:rPr lang="en-PH" sz="2200" b="1" dirty="0" smtClean="0"/>
              <a:t>he </a:t>
            </a:r>
            <a:r>
              <a:rPr lang="en-PH" sz="2200" b="1" dirty="0"/>
              <a:t>conveys </a:t>
            </a:r>
            <a:r>
              <a:rPr lang="en-PH" sz="2200" b="1" dirty="0" smtClean="0"/>
              <a:t>his message, </a:t>
            </a:r>
            <a:r>
              <a:rPr lang="en-PH" sz="2200" b="1" dirty="0"/>
              <a:t>in the best way possible through the use of lines. </a:t>
            </a:r>
          </a:p>
        </p:txBody>
      </p:sp>
    </p:spTree>
    <p:extLst>
      <p:ext uri="{BB962C8B-B14F-4D97-AF65-F5344CB8AC3E}">
        <p14:creationId xmlns:p14="http://schemas.microsoft.com/office/powerpoint/2010/main" val="357155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273" y="1981200"/>
            <a:ext cx="8229600" cy="2063563"/>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514119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2600"/>
            <a:ext cx="8077200" cy="2862322"/>
          </a:xfrm>
          <a:prstGeom prst="rect">
            <a:avLst/>
          </a:prstGeom>
        </p:spPr>
        <p:txBody>
          <a:bodyPr wrap="square">
            <a:spAutoFit/>
          </a:bodyPr>
          <a:lstStyle/>
          <a:p>
            <a:pPr algn="just"/>
            <a:r>
              <a:rPr lang="en-PH" sz="3600" b="1" dirty="0" smtClean="0">
                <a:solidFill>
                  <a:srgbClr val="333333"/>
                </a:solidFill>
                <a:latin typeface="proxima-nova-1"/>
              </a:rPr>
              <a:t>        There </a:t>
            </a:r>
            <a:r>
              <a:rPr lang="en-PH" sz="3600" b="1" dirty="0">
                <a:solidFill>
                  <a:srgbClr val="333333"/>
                </a:solidFill>
                <a:latin typeface="proxima-nova-1"/>
              </a:rPr>
              <a:t>are various ways to integrate lines into a photograph to help strengthen the overall composition and draw attention to a specific focal point.</a:t>
            </a:r>
            <a:endParaRPr lang="en-PH" sz="3600" b="1" dirty="0"/>
          </a:p>
        </p:txBody>
      </p:sp>
    </p:spTree>
    <p:extLst>
      <p:ext uri="{BB962C8B-B14F-4D97-AF65-F5344CB8AC3E}">
        <p14:creationId xmlns:p14="http://schemas.microsoft.com/office/powerpoint/2010/main" val="82597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0"/>
            <a:ext cx="77724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l"/>
            <a:r>
              <a:rPr lang="en-PH" sz="4000" b="1" dirty="0" smtClean="0">
                <a:solidFill>
                  <a:srgbClr val="999999"/>
                </a:solidFill>
                <a:latin typeface="Helvetica Neue"/>
              </a:rPr>
              <a:t>ACTIVITY: LEADING LINES IN          </a:t>
            </a:r>
          </a:p>
          <a:p>
            <a:pPr algn="l"/>
            <a:r>
              <a:rPr lang="en-PH" sz="4000" b="1" dirty="0">
                <a:solidFill>
                  <a:srgbClr val="999999"/>
                </a:solidFill>
                <a:latin typeface="Helvetica Neue"/>
              </a:rPr>
              <a:t> </a:t>
            </a:r>
            <a:r>
              <a:rPr lang="en-PH" sz="4000" b="1" dirty="0" smtClean="0">
                <a:solidFill>
                  <a:srgbClr val="999999"/>
                </a:solidFill>
                <a:latin typeface="Helvetica Neue"/>
              </a:rPr>
              <a:t>                 PHOTOGRAPHY</a:t>
            </a:r>
          </a:p>
        </p:txBody>
      </p:sp>
    </p:spTree>
    <p:extLst>
      <p:ext uri="{BB962C8B-B14F-4D97-AF65-F5344CB8AC3E}">
        <p14:creationId xmlns:p14="http://schemas.microsoft.com/office/powerpoint/2010/main" val="3570281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304799"/>
            <a:ext cx="7010400" cy="4668927"/>
          </a:xfrm>
          <a:prstGeom prst="rect">
            <a:avLst/>
          </a:prstGeom>
        </p:spPr>
      </p:pic>
      <p:sp>
        <p:nvSpPr>
          <p:cNvPr id="3" name="Rectangle 2"/>
          <p:cNvSpPr/>
          <p:nvPr/>
        </p:nvSpPr>
        <p:spPr>
          <a:xfrm>
            <a:off x="152400" y="5105400"/>
            <a:ext cx="8763000"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PH" dirty="0">
                <a:solidFill>
                  <a:srgbClr val="999999"/>
                </a:solidFill>
                <a:latin typeface="Helvetica Neue"/>
              </a:rPr>
              <a:t>When using vertical lines within a photo, it’s a good idea to follow the rule of thirds, failure to do so can result in a photo looking as though it’s been cut in half. It is also important to try to keep the vertical line as straight as possible. Vertical leading lines can help to illustrate growth, authority, strength, or dominance. Some examples of vertical leading lines in photography include photographs of trees or tall buildings.</a:t>
            </a:r>
            <a:endParaRPr lang="en-PH" b="0" i="0" dirty="0">
              <a:solidFill>
                <a:srgbClr val="999999"/>
              </a:solidFill>
              <a:effectLst/>
              <a:latin typeface="Helvetica Neue"/>
            </a:endParaRPr>
          </a:p>
        </p:txBody>
      </p:sp>
    </p:spTree>
    <p:extLst>
      <p:ext uri="{BB962C8B-B14F-4D97-AF65-F5344CB8AC3E}">
        <p14:creationId xmlns:p14="http://schemas.microsoft.com/office/powerpoint/2010/main" val="264093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52400"/>
            <a:ext cx="7467601" cy="4973422"/>
          </a:xfrm>
          <a:prstGeom prst="rect">
            <a:avLst/>
          </a:prstGeom>
        </p:spPr>
      </p:pic>
      <p:sp>
        <p:nvSpPr>
          <p:cNvPr id="3" name="Rectangle 2"/>
          <p:cNvSpPr/>
          <p:nvPr/>
        </p:nvSpPr>
        <p:spPr>
          <a:xfrm>
            <a:off x="304800" y="5125822"/>
            <a:ext cx="843520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PH" dirty="0">
                <a:solidFill>
                  <a:srgbClr val="999999"/>
                </a:solidFill>
                <a:latin typeface="Helvetica Neue"/>
              </a:rPr>
              <a:t>When composing your photo to include horizontal leading lines, make sure they’re as straight as possible and consider following the rule of thirds. This photo, for example, places the land and horizon along the bottom third of the image, while the sky fills the top two-thirds of the shot. Further, the photo was composed so the bride and groom are along the left-third of the image. </a:t>
            </a:r>
            <a:endParaRPr lang="en-PH" b="0" i="0" dirty="0">
              <a:solidFill>
                <a:srgbClr val="999999"/>
              </a:solidFill>
              <a:effectLst/>
              <a:latin typeface="Helvetica Neue"/>
            </a:endParaRPr>
          </a:p>
        </p:txBody>
      </p:sp>
    </p:spTree>
    <p:extLst>
      <p:ext uri="{BB962C8B-B14F-4D97-AF65-F5344CB8AC3E}">
        <p14:creationId xmlns:p14="http://schemas.microsoft.com/office/powerpoint/2010/main" val="3498409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7" y="228600"/>
            <a:ext cx="7850909" cy="5181600"/>
          </a:xfrm>
          <a:prstGeom prst="rect">
            <a:avLst/>
          </a:prstGeom>
        </p:spPr>
      </p:pic>
      <p:sp>
        <p:nvSpPr>
          <p:cNvPr id="3" name="Rectangle 2"/>
          <p:cNvSpPr/>
          <p:nvPr/>
        </p:nvSpPr>
        <p:spPr>
          <a:xfrm>
            <a:off x="267852" y="5638800"/>
            <a:ext cx="853440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PH" dirty="0">
                <a:solidFill>
                  <a:srgbClr val="999999"/>
                </a:solidFill>
                <a:latin typeface="Helvetica Neue"/>
              </a:rPr>
              <a:t>This photo uses both horizontal and vertical lines. Although the bulrushes are the obvious use of vertical lines, the horizontal line of the horizon is more subtle. Note, too, that the photo has been composed so the landscape follows the rule of thirds.</a:t>
            </a:r>
            <a:endParaRPr lang="en-PH" b="0" i="0" dirty="0">
              <a:solidFill>
                <a:srgbClr val="999999"/>
              </a:solidFill>
              <a:effectLst/>
              <a:latin typeface="Helvetica Neue"/>
            </a:endParaRPr>
          </a:p>
        </p:txBody>
      </p:sp>
    </p:spTree>
    <p:extLst>
      <p:ext uri="{BB962C8B-B14F-4D97-AF65-F5344CB8AC3E}">
        <p14:creationId xmlns:p14="http://schemas.microsoft.com/office/powerpoint/2010/main" val="2440339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152400"/>
            <a:ext cx="7289800" cy="4851031"/>
          </a:xfrm>
          <a:prstGeom prst="rect">
            <a:avLst/>
          </a:prstGeom>
        </p:spPr>
      </p:pic>
      <p:sp>
        <p:nvSpPr>
          <p:cNvPr id="5" name="Rectangle 4"/>
          <p:cNvSpPr/>
          <p:nvPr/>
        </p:nvSpPr>
        <p:spPr>
          <a:xfrm>
            <a:off x="533400" y="5181600"/>
            <a:ext cx="8077200" cy="147732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PH" dirty="0">
                <a:solidFill>
                  <a:srgbClr val="999999"/>
                </a:solidFill>
                <a:latin typeface="Helvetica Neue"/>
              </a:rPr>
              <a:t>Curved lines, sometimes referred as S curves, can help lead the eye through a photo and can suggest gracefulness, </a:t>
            </a:r>
            <a:r>
              <a:rPr lang="en-PH" dirty="0" smtClean="0">
                <a:solidFill>
                  <a:srgbClr val="999999"/>
                </a:solidFill>
                <a:latin typeface="Helvetica Neue"/>
              </a:rPr>
              <a:t>sexiness, or sensuality. </a:t>
            </a:r>
            <a:r>
              <a:rPr lang="en-PH" dirty="0">
                <a:solidFill>
                  <a:srgbClr val="999999"/>
                </a:solidFill>
                <a:latin typeface="Helvetica Neue"/>
              </a:rPr>
              <a:t>Despite the name, S curves don’t need to be shaped exactly like an “s.” Any strong leading line that winds or curves can be considered an S curve. Some curved leading lines often used in photography include paths and rivers. </a:t>
            </a:r>
            <a:endParaRPr lang="en-PH" b="0" i="0" dirty="0">
              <a:solidFill>
                <a:srgbClr val="999999"/>
              </a:solidFill>
              <a:effectLst/>
              <a:latin typeface="Helvetica Neue"/>
            </a:endParaRPr>
          </a:p>
        </p:txBody>
      </p:sp>
    </p:spTree>
    <p:extLst>
      <p:ext uri="{BB962C8B-B14F-4D97-AF65-F5344CB8AC3E}">
        <p14:creationId xmlns:p14="http://schemas.microsoft.com/office/powerpoint/2010/main" val="431740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7314971" cy="4871771"/>
          </a:xfrm>
          <a:prstGeom prst="rect">
            <a:avLst/>
          </a:prstGeom>
        </p:spPr>
      </p:pic>
      <p:sp>
        <p:nvSpPr>
          <p:cNvPr id="3" name="Rectangle 2"/>
          <p:cNvSpPr/>
          <p:nvPr/>
        </p:nvSpPr>
        <p:spPr>
          <a:xfrm>
            <a:off x="304685" y="4953000"/>
            <a:ext cx="853440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PH" dirty="0">
                <a:solidFill>
                  <a:srgbClr val="999999"/>
                </a:solidFill>
                <a:latin typeface="Helvetica Neue"/>
              </a:rPr>
              <a:t>When including diagonal leading lines within a photo, it’s best if you can position them so that they start and finish just above or below the corner of a photo, like the railroad tracks shown here. This will prevent the image from looking like it has been split in half. Because our eyes naturally scan photos from left to right, composing an image to include diagonal leading lines that flow from the bottom left to the top right of a photo is also a great way to compose a shot. </a:t>
            </a:r>
            <a:endParaRPr lang="en-PH" b="0" i="0" dirty="0">
              <a:solidFill>
                <a:srgbClr val="999999"/>
              </a:solidFill>
              <a:effectLst/>
              <a:latin typeface="Helvetica Neue"/>
            </a:endParaRPr>
          </a:p>
        </p:txBody>
      </p:sp>
    </p:spTree>
    <p:extLst>
      <p:ext uri="{BB962C8B-B14F-4D97-AF65-F5344CB8AC3E}">
        <p14:creationId xmlns:p14="http://schemas.microsoft.com/office/powerpoint/2010/main" val="390413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047" y="5486400"/>
            <a:ext cx="70866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l"/>
            <a:r>
              <a:rPr lang="en-PH" dirty="0">
                <a:solidFill>
                  <a:srgbClr val="999999"/>
                </a:solidFill>
                <a:latin typeface="Helvetica Neue"/>
              </a:rPr>
              <a:t>The body of this acoustic guitar is a great example of S curves. Note the use of other leading lines in this photo too – the diagonal lines of the guitar strings, and the horizontal lines of the sheet of music in the background.</a:t>
            </a:r>
            <a:endParaRPr lang="en-PH" b="0" i="0" dirty="0">
              <a:solidFill>
                <a:srgbClr val="999999"/>
              </a:solidFill>
              <a:effectLst/>
              <a:latin typeface="Helvetica Neue"/>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04800"/>
            <a:ext cx="7543800" cy="500908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4734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3399"/>
              </a:gs>
              <a:gs pos="25000">
                <a:srgbClr val="FF6633"/>
              </a:gs>
              <a:gs pos="50000">
                <a:srgbClr val="FFFF00"/>
              </a:gs>
              <a:gs pos="75000">
                <a:srgbClr val="01A78F"/>
              </a:gs>
              <a:gs pos="100000">
                <a:srgbClr val="3366FF"/>
              </a:gs>
            </a:gsLst>
            <a:lin ang="16200000" scaled="1"/>
            <a:tileRect/>
          </a:gradFill>
        </p:spPr>
        <p:txBody>
          <a:bodyPr/>
          <a:lstStyle/>
          <a:p>
            <a:r>
              <a:rPr lang="en-US" dirty="0" smtClean="0"/>
              <a:t>Three Main Types of Lines</a:t>
            </a:r>
            <a:endParaRPr lang="en-US" dirty="0"/>
          </a:p>
        </p:txBody>
      </p:sp>
      <p:sp>
        <p:nvSpPr>
          <p:cNvPr id="4" name="Text Placeholder 3"/>
          <p:cNvSpPr>
            <a:spLocks noGrp="1"/>
          </p:cNvSpPr>
          <p:nvPr>
            <p:ph type="body" sz="half" idx="2"/>
          </p:nvPr>
        </p:nvSpPr>
        <p:spPr>
          <a:solidFill>
            <a:srgbClr val="00B0F0"/>
          </a:solidFill>
        </p:spPr>
        <p:txBody>
          <a:bodyPr/>
          <a:lstStyle/>
          <a:p>
            <a:r>
              <a:rPr lang="en-US" i="1" dirty="0" smtClean="0">
                <a:latin typeface="Arial Narrow" pitchFamily="34" charset="0"/>
              </a:rPr>
              <a:t>Repetition</a:t>
            </a:r>
            <a:r>
              <a:rPr lang="en-US" dirty="0" smtClean="0">
                <a:latin typeface="Arial Narrow" pitchFamily="34" charset="0"/>
              </a:rPr>
              <a:t> occurs when two or more lines are drawn within a corner following the lines of the corner.</a:t>
            </a:r>
            <a:endParaRPr lang="en-US" dirty="0">
              <a:latin typeface="Arial Narrow" pitchFamily="34" charset="0"/>
            </a:endParaRPr>
          </a:p>
        </p:txBody>
      </p:sp>
      <p:pic>
        <p:nvPicPr>
          <p:cNvPr id="8194" name="Picture 2" descr="C:\Documents and Settings\Sir Randy\My Documents\My Pictures\line12.jpg"/>
          <p:cNvPicPr>
            <a:picLocks noChangeAspect="1" noChangeArrowheads="1"/>
          </p:cNvPicPr>
          <p:nvPr/>
        </p:nvPicPr>
        <p:blipFill>
          <a:blip r:embed="rId2"/>
          <a:srcRect/>
          <a:stretch>
            <a:fillRect/>
          </a:stretch>
        </p:blipFill>
        <p:spPr bwMode="auto">
          <a:xfrm>
            <a:off x="609600" y="1981200"/>
            <a:ext cx="3810000" cy="4114800"/>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1888872"/>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3399"/>
              </a:gs>
              <a:gs pos="25000">
                <a:srgbClr val="FF6633"/>
              </a:gs>
              <a:gs pos="50000">
                <a:srgbClr val="FFFF00"/>
              </a:gs>
              <a:gs pos="75000">
                <a:srgbClr val="01A78F"/>
              </a:gs>
              <a:gs pos="100000">
                <a:srgbClr val="3366FF"/>
              </a:gs>
            </a:gsLst>
            <a:lin ang="13500000" scaled="1"/>
            <a:tileRect/>
          </a:gradFill>
        </p:spPr>
        <p:txBody>
          <a:bodyPr/>
          <a:lstStyle/>
          <a:p>
            <a:r>
              <a:rPr lang="en-US" dirty="0" smtClean="0"/>
              <a:t>Three Main Types of Lines</a:t>
            </a:r>
            <a:endParaRPr lang="en-US" dirty="0"/>
          </a:p>
        </p:txBody>
      </p:sp>
      <p:sp>
        <p:nvSpPr>
          <p:cNvPr id="4" name="Text Placeholder 3"/>
          <p:cNvSpPr>
            <a:spLocks noGrp="1"/>
          </p:cNvSpPr>
          <p:nvPr>
            <p:ph type="body" sz="half" idx="2"/>
          </p:nvPr>
        </p:nvSpPr>
        <p:spPr>
          <a:xfrm>
            <a:off x="4648200" y="1981200"/>
            <a:ext cx="3810000" cy="2286000"/>
          </a:xfrm>
          <a:solidFill>
            <a:srgbClr val="00B0F0"/>
          </a:solidFill>
        </p:spPr>
        <p:txBody>
          <a:bodyPr/>
          <a:lstStyle/>
          <a:p>
            <a:r>
              <a:rPr lang="en-US" dirty="0" smtClean="0">
                <a:latin typeface="Arial Narrow" pitchFamily="34" charset="0"/>
              </a:rPr>
              <a:t>Lines that are in opposition to each other form a </a:t>
            </a:r>
            <a:r>
              <a:rPr lang="en-US" b="1" i="1" dirty="0" smtClean="0">
                <a:latin typeface="Arial Narrow" pitchFamily="34" charset="0"/>
              </a:rPr>
              <a:t>contrast</a:t>
            </a:r>
            <a:r>
              <a:rPr lang="en-US" dirty="0" smtClean="0">
                <a:latin typeface="Arial Narrow" pitchFamily="34" charset="0"/>
              </a:rPr>
              <a:t>.</a:t>
            </a:r>
            <a:endParaRPr lang="en-US" dirty="0">
              <a:latin typeface="Arial Narrow" pitchFamily="34" charset="0"/>
            </a:endParaRPr>
          </a:p>
        </p:txBody>
      </p:sp>
      <p:pic>
        <p:nvPicPr>
          <p:cNvPr id="9219" name="Picture 3" descr="C:\Documents and Settings\Sir Randy\My Documents\My Pictures\contrast lines.jpg"/>
          <p:cNvPicPr>
            <a:picLocks noGrp="1" noChangeAspect="1" noChangeArrowheads="1"/>
          </p:cNvPicPr>
          <p:nvPr>
            <p:ph type="clipArt" sz="half" idx="1"/>
          </p:nvPr>
        </p:nvPicPr>
        <p:blipFill>
          <a:blip r:embed="rId2"/>
          <a:srcRect/>
          <a:stretch>
            <a:fillRect/>
          </a:stretch>
        </p:blipFill>
        <p:spPr bwMode="auto">
          <a:xfrm>
            <a:off x="609600" y="1981200"/>
            <a:ext cx="3886200" cy="4114800"/>
          </a:xfrm>
          <a:prstGeom prst="rect">
            <a:avLst/>
          </a:prstGeom>
          <a:noFill/>
        </p:spPr>
      </p:pic>
    </p:spTree>
    <p:extLst>
      <p:ext uri="{BB962C8B-B14F-4D97-AF65-F5344CB8AC3E}">
        <p14:creationId xmlns:p14="http://schemas.microsoft.com/office/powerpoint/2010/main" val="1951562805"/>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Elements of Visual Arts </a:t>
            </a:r>
            <a:endParaRPr lang="en-US" dirty="0"/>
          </a:p>
        </p:txBody>
      </p:sp>
      <p:pic>
        <p:nvPicPr>
          <p:cNvPr id="3" name="Picture 2"/>
          <p:cNvPicPr>
            <a:picLocks noChangeAspect="1"/>
          </p:cNvPicPr>
          <p:nvPr/>
        </p:nvPicPr>
        <p:blipFill>
          <a:blip r:embed="rId2"/>
          <a:stretch>
            <a:fillRect/>
          </a:stretch>
        </p:blipFill>
        <p:spPr>
          <a:xfrm>
            <a:off x="664125" y="1417638"/>
            <a:ext cx="3907875" cy="4828450"/>
          </a:xfrm>
          <a:prstGeom prst="rect">
            <a:avLst/>
          </a:prstGeom>
        </p:spPr>
      </p:pic>
      <p:pic>
        <p:nvPicPr>
          <p:cNvPr id="6" name="Picture 5"/>
          <p:cNvPicPr>
            <a:picLocks noChangeAspect="1"/>
          </p:cNvPicPr>
          <p:nvPr/>
        </p:nvPicPr>
        <p:blipFill>
          <a:blip r:embed="rId3"/>
          <a:stretch>
            <a:fillRect/>
          </a:stretch>
        </p:blipFill>
        <p:spPr>
          <a:xfrm>
            <a:off x="4778925" y="1752600"/>
            <a:ext cx="2969009" cy="3657917"/>
          </a:xfrm>
          <a:prstGeom prst="rect">
            <a:avLst/>
          </a:prstGeom>
        </p:spPr>
      </p:pic>
    </p:spTree>
    <p:extLst>
      <p:ext uri="{BB962C8B-B14F-4D97-AF65-F5344CB8AC3E}">
        <p14:creationId xmlns:p14="http://schemas.microsoft.com/office/powerpoint/2010/main" val="339392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00082"/>
              </a:gs>
              <a:gs pos="30000">
                <a:srgbClr val="66008F"/>
              </a:gs>
              <a:gs pos="64999">
                <a:srgbClr val="BA0066"/>
              </a:gs>
              <a:gs pos="89999">
                <a:srgbClr val="FF0000"/>
              </a:gs>
              <a:gs pos="100000">
                <a:srgbClr val="FF8200"/>
              </a:gs>
            </a:gsLst>
            <a:lin ang="5400000" scaled="1"/>
            <a:tileRect/>
          </a:gradFill>
        </p:spPr>
        <p:txBody>
          <a:bodyPr/>
          <a:lstStyle/>
          <a:p>
            <a:r>
              <a:rPr lang="en-US" dirty="0" smtClean="0">
                <a:solidFill>
                  <a:schemeClr val="bg1"/>
                </a:solidFill>
              </a:rPr>
              <a:t>Three Main Types of Lines</a:t>
            </a:r>
            <a:endParaRPr lang="en-US" dirty="0">
              <a:solidFill>
                <a:schemeClr val="bg1"/>
              </a:solidFill>
            </a:endParaRPr>
          </a:p>
        </p:txBody>
      </p:sp>
      <p:sp>
        <p:nvSpPr>
          <p:cNvPr id="4" name="Text Placeholder 3"/>
          <p:cNvSpPr>
            <a:spLocks noGrp="1"/>
          </p:cNvSpPr>
          <p:nvPr>
            <p:ph type="body" sz="half" idx="2"/>
          </p:nvPr>
        </p:nvSpPr>
        <p:spPr>
          <a:xfrm>
            <a:off x="4648200" y="1981200"/>
            <a:ext cx="3810000" cy="4495800"/>
          </a:xfrm>
          <a:solidFill>
            <a:srgbClr val="FF0066"/>
          </a:solidFill>
        </p:spPr>
        <p:txBody>
          <a:bodyPr/>
          <a:lstStyle/>
          <a:p>
            <a:pPr algn="ctr"/>
            <a:r>
              <a:rPr lang="en-US" dirty="0">
                <a:solidFill>
                  <a:schemeClr val="bg1"/>
                </a:solidFill>
                <a:latin typeface="Arial Narrow" pitchFamily="34" charset="0"/>
              </a:rPr>
              <a:t>A </a:t>
            </a:r>
            <a:r>
              <a:rPr lang="en-US" b="1" i="1" dirty="0">
                <a:solidFill>
                  <a:schemeClr val="bg1"/>
                </a:solidFill>
                <a:latin typeface="Arial Narrow" pitchFamily="34" charset="0"/>
              </a:rPr>
              <a:t>transition line</a:t>
            </a:r>
            <a:r>
              <a:rPr lang="en-US" dirty="0">
                <a:solidFill>
                  <a:schemeClr val="bg1"/>
                </a:solidFill>
                <a:latin typeface="Arial Narrow" pitchFamily="34" charset="0"/>
              </a:rPr>
              <a:t> is a line that connects two workflow elements. Transition lines allow you to define what the next step in a workflow will be.</a:t>
            </a:r>
          </a:p>
        </p:txBody>
      </p:sp>
      <p:pic>
        <p:nvPicPr>
          <p:cNvPr id="10242" name="Picture 2" descr="C:\Documents and Settings\Sir Randy\My Documents\My Pictures\transition lines.JPG"/>
          <p:cNvPicPr>
            <a:picLocks noChangeAspect="1" noChangeArrowheads="1"/>
          </p:cNvPicPr>
          <p:nvPr/>
        </p:nvPicPr>
        <p:blipFill>
          <a:blip r:embed="rId2"/>
          <a:srcRect/>
          <a:stretch>
            <a:fillRect/>
          </a:stretch>
        </p:blipFill>
        <p:spPr bwMode="auto">
          <a:xfrm>
            <a:off x="609600" y="2057400"/>
            <a:ext cx="3886200" cy="4419600"/>
          </a:xfrm>
          <a:prstGeom prst="rect">
            <a:avLst/>
          </a:prstGeom>
          <a:noFill/>
        </p:spPr>
      </p:pic>
    </p:spTree>
    <p:extLst>
      <p:ext uri="{BB962C8B-B14F-4D97-AF65-F5344CB8AC3E}">
        <p14:creationId xmlns:p14="http://schemas.microsoft.com/office/powerpoint/2010/main" val="89489821"/>
      </p:ext>
    </p:extLst>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5342"/>
            <a:ext cx="8229600" cy="4247317"/>
          </a:xfrm>
          <a:prstGeom prst="rect">
            <a:avLst/>
          </a:prstGeom>
        </p:spPr>
        <p:txBody>
          <a:bodyPr wrap="square">
            <a:spAutoFit/>
          </a:bodyPr>
          <a:lstStyle/>
          <a:p>
            <a:pPr algn="just"/>
            <a:r>
              <a:rPr lang="en-PH" sz="3000" b="1" dirty="0" smtClean="0">
                <a:solidFill>
                  <a:srgbClr val="333333"/>
                </a:solidFill>
                <a:latin typeface="proxima-nova-1"/>
              </a:rPr>
              <a:t>To summarize</a:t>
            </a:r>
            <a:r>
              <a:rPr lang="en-PH" sz="3000" b="1" dirty="0">
                <a:solidFill>
                  <a:srgbClr val="333333"/>
                </a:solidFill>
                <a:latin typeface="proxima-nova-1"/>
              </a:rPr>
              <a:t>, including leading lines within a photograph is a composition technique that can strongly influence the overall result of an image. </a:t>
            </a:r>
          </a:p>
          <a:p>
            <a:pPr algn="just"/>
            <a:endParaRPr lang="en-PH" sz="3000" b="1" dirty="0">
              <a:solidFill>
                <a:srgbClr val="333333"/>
              </a:solidFill>
              <a:latin typeface="proxima-nova-1"/>
            </a:endParaRPr>
          </a:p>
          <a:p>
            <a:pPr algn="just"/>
            <a:r>
              <a:rPr lang="en-PH" sz="3000" b="1" dirty="0" smtClean="0">
                <a:solidFill>
                  <a:srgbClr val="333333"/>
                </a:solidFill>
                <a:latin typeface="proxima-nova-1"/>
              </a:rPr>
              <a:t>Leading </a:t>
            </a:r>
            <a:r>
              <a:rPr lang="en-PH" sz="3000" b="1" dirty="0">
                <a:solidFill>
                  <a:srgbClr val="333333"/>
                </a:solidFill>
                <a:latin typeface="proxima-nova-1"/>
              </a:rPr>
              <a:t>lines can direct a person’s eye to a main focal point or, if used incorrectly, can draw the eye away from the subject or appear to cut a photo in half.</a:t>
            </a:r>
            <a:endParaRPr lang="en-PH" sz="3000" b="1" i="0" dirty="0">
              <a:solidFill>
                <a:srgbClr val="333333"/>
              </a:solidFill>
              <a:effectLst/>
              <a:latin typeface="proxima-nova-1"/>
            </a:endParaRPr>
          </a:p>
        </p:txBody>
      </p:sp>
    </p:spTree>
    <p:extLst>
      <p:ext uri="{BB962C8B-B14F-4D97-AF65-F5344CB8AC3E}">
        <p14:creationId xmlns:p14="http://schemas.microsoft.com/office/powerpoint/2010/main" val="289970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905000"/>
            <a:ext cx="2347585" cy="35394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PH" sz="2800" dirty="0"/>
              <a:t>Color refers to the visual perception of light being reflected from a surface of an </a:t>
            </a:r>
            <a:r>
              <a:rPr lang="en-PH" sz="2800" dirty="0" smtClean="0"/>
              <a:t>artwork.</a:t>
            </a:r>
            <a:endParaRPr lang="en-PH" sz="2800" dirty="0"/>
          </a:p>
        </p:txBody>
      </p:sp>
      <p:sp>
        <p:nvSpPr>
          <p:cNvPr id="4" name="Rectangle 3"/>
          <p:cNvSpPr/>
          <p:nvPr/>
        </p:nvSpPr>
        <p:spPr>
          <a:xfrm>
            <a:off x="2514600" y="304800"/>
            <a:ext cx="4403257" cy="523220"/>
          </a:xfrm>
          <a:prstGeom prst="rect">
            <a:avLst/>
          </a:prstGeom>
        </p:spPr>
        <p:txBody>
          <a:bodyPr wrap="none">
            <a:spAutoFit/>
          </a:bodyPr>
          <a:lstStyle/>
          <a:p>
            <a:r>
              <a:rPr lang="en-PH" sz="2800" b="1" u="sng" dirty="0"/>
              <a:t>The Art Element of Color</a:t>
            </a:r>
            <a:endParaRPr lang="en-PH"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106754"/>
            <a:ext cx="5940980" cy="5334757"/>
          </a:xfrm>
          <a:prstGeom prst="rect">
            <a:avLst/>
          </a:prstGeom>
        </p:spPr>
      </p:pic>
    </p:spTree>
    <p:extLst>
      <p:ext uri="{BB962C8B-B14F-4D97-AF65-F5344CB8AC3E}">
        <p14:creationId xmlns:p14="http://schemas.microsoft.com/office/powerpoint/2010/main" val="129842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953000"/>
            <a:ext cx="7086600" cy="1569660"/>
          </a:xfrm>
          <a:prstGeom prst="rect">
            <a:avLst/>
          </a:prstGeom>
        </p:spPr>
        <p:txBody>
          <a:bodyPr wrap="square">
            <a:spAutoFit/>
          </a:bodyPr>
          <a:lstStyle/>
          <a:p>
            <a:pPr algn="just"/>
            <a:r>
              <a:rPr lang="en-PH" sz="3200" dirty="0" smtClean="0"/>
              <a:t>In </a:t>
            </a:r>
            <a:r>
              <a:rPr lang="en-PH" sz="3200" dirty="0"/>
              <a:t>the most basic classification, </a:t>
            </a:r>
            <a:r>
              <a:rPr lang="en-PH" sz="3200" dirty="0" smtClean="0"/>
              <a:t>colors can </a:t>
            </a:r>
            <a:r>
              <a:rPr lang="en-PH" sz="3200" dirty="0"/>
              <a:t>be divided into three groups: primary, secondary and tertiary</a:t>
            </a:r>
            <a:r>
              <a:rPr lang="en-PH" sz="3200" dirty="0" smtClean="0"/>
              <a:t>.</a:t>
            </a:r>
            <a:endParaRPr lang="en-PH"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0542"/>
            <a:ext cx="4545186" cy="4572457"/>
          </a:xfrm>
          <a:prstGeom prst="rect">
            <a:avLst/>
          </a:prstGeom>
        </p:spPr>
        <p:style>
          <a:lnRef idx="1">
            <a:schemeClr val="accent2"/>
          </a:lnRef>
          <a:fillRef idx="1003">
            <a:schemeClr val="lt1"/>
          </a:fillRef>
          <a:effectRef idx="1">
            <a:schemeClr val="accent2"/>
          </a:effectRef>
          <a:fontRef idx="minor">
            <a:schemeClr val="dk1"/>
          </a:fontRef>
        </p:style>
      </p:pic>
    </p:spTree>
    <p:extLst>
      <p:ext uri="{BB962C8B-B14F-4D97-AF65-F5344CB8AC3E}">
        <p14:creationId xmlns:p14="http://schemas.microsoft.com/office/powerpoint/2010/main" val="4082580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28600"/>
            <a:ext cx="4114800" cy="6367653"/>
          </a:xfrm>
          <a:prstGeom prst="rect">
            <a:avLst/>
          </a:prstGeom>
        </p:spPr>
      </p:pic>
    </p:spTree>
    <p:extLst>
      <p:ext uri="{BB962C8B-B14F-4D97-AF65-F5344CB8AC3E}">
        <p14:creationId xmlns:p14="http://schemas.microsoft.com/office/powerpoint/2010/main" val="2081341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714509" cy="5638800"/>
          </a:xfrm>
          <a:prstGeom prst="rect">
            <a:avLst/>
          </a:prstGeom>
        </p:spPr>
      </p:pic>
    </p:spTree>
    <p:extLst>
      <p:ext uri="{BB962C8B-B14F-4D97-AF65-F5344CB8AC3E}">
        <p14:creationId xmlns:p14="http://schemas.microsoft.com/office/powerpoint/2010/main" val="19478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a:gradFill>
            <a:gsLst>
              <a:gs pos="0">
                <a:srgbClr val="DDEBCF"/>
              </a:gs>
              <a:gs pos="50000">
                <a:srgbClr val="9CB86E"/>
              </a:gs>
              <a:gs pos="100000">
                <a:srgbClr val="156B13"/>
              </a:gs>
            </a:gsLst>
            <a:lin ang="5400000" scaled="0"/>
          </a:gradFill>
        </p:spPr>
        <p:txBody>
          <a:bodyPr/>
          <a:lstStyle/>
          <a:p>
            <a:r>
              <a:rPr lang="en-US" b="1" dirty="0" smtClean="0"/>
              <a:t>Attributes of Color</a:t>
            </a:r>
            <a:endParaRPr lang="en-US" b="1" dirty="0"/>
          </a:p>
        </p:txBody>
      </p:sp>
      <p:sp>
        <p:nvSpPr>
          <p:cNvPr id="4" name="Text Placeholder 3"/>
          <p:cNvSpPr>
            <a:spLocks noGrp="1"/>
          </p:cNvSpPr>
          <p:nvPr>
            <p:ph type="body" sz="half" idx="2"/>
          </p:nvPr>
        </p:nvSpPr>
        <p:spPr>
          <a:xfrm>
            <a:off x="4800600" y="1981200"/>
            <a:ext cx="3657600" cy="4114800"/>
          </a:xfrm>
          <a:solidFill>
            <a:srgbClr val="FFC000"/>
          </a:solidFill>
        </p:spPr>
        <p:txBody>
          <a:bodyPr/>
          <a:lstStyle/>
          <a:p>
            <a:r>
              <a:rPr lang="en-US" sz="2400" b="1" i="1" dirty="0">
                <a:solidFill>
                  <a:schemeClr val="tx1"/>
                </a:solidFill>
                <a:latin typeface="Arial Narrow" pitchFamily="34" charset="0"/>
              </a:rPr>
              <a:t>Hue</a:t>
            </a:r>
            <a:r>
              <a:rPr lang="en-US" sz="2400" dirty="0">
                <a:solidFill>
                  <a:schemeClr val="tx1"/>
                </a:solidFill>
                <a:latin typeface="Arial Narrow" pitchFamily="34" charset="0"/>
              </a:rPr>
              <a:t> is the term for the pure spectrum colors commonly referred to by the "color names" - red, orange, yellow, blue, green violet - which appear in the hue circle or rainbow. Theoretically all hues can be mixed from three basic hues, known as </a:t>
            </a:r>
            <a:r>
              <a:rPr lang="en-US" sz="2400" b="1" dirty="0">
                <a:solidFill>
                  <a:schemeClr val="tx1"/>
                </a:solidFill>
                <a:latin typeface="Arial Narrow" pitchFamily="34" charset="0"/>
              </a:rPr>
              <a:t>primaries</a:t>
            </a:r>
            <a:r>
              <a:rPr lang="en-US" sz="2400" dirty="0">
                <a:solidFill>
                  <a:schemeClr val="tx1"/>
                </a:solidFill>
                <a:latin typeface="Arial Narrow" pitchFamily="34" charset="0"/>
              </a:rPr>
              <a:t>.</a:t>
            </a:r>
            <a:endParaRPr lang="en-US" sz="2400" dirty="0">
              <a:latin typeface="Arial Narrow" pitchFamily="34" charset="0"/>
            </a:endParaRPr>
          </a:p>
        </p:txBody>
      </p:sp>
      <p:pic>
        <p:nvPicPr>
          <p:cNvPr id="12290" name="Picture 2" descr="C:\Documents and Settings\Sir Randy\My Documents\My Pictures\hue.gif"/>
          <p:cNvPicPr>
            <a:picLocks noChangeAspect="1" noChangeArrowheads="1"/>
          </p:cNvPicPr>
          <p:nvPr/>
        </p:nvPicPr>
        <p:blipFill>
          <a:blip r:embed="rId2"/>
          <a:srcRect/>
          <a:stretch>
            <a:fillRect/>
          </a:stretch>
        </p:blipFill>
        <p:spPr bwMode="auto">
          <a:xfrm>
            <a:off x="381000" y="2057400"/>
            <a:ext cx="4276725" cy="4114800"/>
          </a:xfrm>
          <a:prstGeom prst="rect">
            <a:avLst/>
          </a:prstGeom>
          <a:noFill/>
        </p:spPr>
      </p:pic>
    </p:spTree>
    <p:extLst>
      <p:ext uri="{BB962C8B-B14F-4D97-AF65-F5344CB8AC3E}">
        <p14:creationId xmlns:p14="http://schemas.microsoft.com/office/powerpoint/2010/main" val="1030531148"/>
      </p:ext>
    </p:extLst>
  </p:cSld>
  <p:clrMapOvr>
    <a:masterClrMapping/>
  </p:clrMapOvr>
  <p:transition spd="slow">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a:lstStyle/>
          <a:p>
            <a:r>
              <a:rPr lang="en-US" b="1" dirty="0" smtClean="0"/>
              <a:t>Color Wheel</a:t>
            </a:r>
            <a:endParaRPr lang="en-US" b="1" dirty="0"/>
          </a:p>
        </p:txBody>
      </p:sp>
      <p:sp>
        <p:nvSpPr>
          <p:cNvPr id="4" name="Text Placeholder 3"/>
          <p:cNvSpPr>
            <a:spLocks noGrp="1"/>
          </p:cNvSpPr>
          <p:nvPr>
            <p:ph type="body" sz="half" idx="2"/>
          </p:nvPr>
        </p:nvSpPr>
        <p:spPr>
          <a:solidFill>
            <a:schemeClr val="bg1"/>
          </a:solidFill>
        </p:spPr>
        <p:txBody>
          <a:bodyPr/>
          <a:lstStyle/>
          <a:p>
            <a:r>
              <a:rPr lang="en-US" sz="2800" dirty="0">
                <a:latin typeface="Arial Narrow" pitchFamily="34" charset="0"/>
              </a:rPr>
              <a:t>A </a:t>
            </a:r>
            <a:r>
              <a:rPr lang="en-US" sz="2800" b="1" i="1" dirty="0">
                <a:latin typeface="Arial Narrow" pitchFamily="34" charset="0"/>
              </a:rPr>
              <a:t>color wheel</a:t>
            </a:r>
            <a:r>
              <a:rPr lang="en-US" sz="2800" dirty="0">
                <a:latin typeface="Arial Narrow" pitchFamily="34" charset="0"/>
              </a:rPr>
              <a:t>  </a:t>
            </a:r>
            <a:r>
              <a:rPr lang="en-US" sz="2800" dirty="0" smtClean="0">
                <a:latin typeface="Arial Narrow" pitchFamily="34" charset="0"/>
              </a:rPr>
              <a:t>is an abstract </a:t>
            </a:r>
            <a:r>
              <a:rPr lang="en-US" sz="2800" dirty="0">
                <a:latin typeface="Arial Narrow" pitchFamily="34" charset="0"/>
              </a:rPr>
              <a:t>illustrative </a:t>
            </a:r>
            <a:r>
              <a:rPr lang="en-US" sz="2800" dirty="0" smtClean="0">
                <a:latin typeface="Arial Narrow" pitchFamily="34" charset="0"/>
              </a:rPr>
              <a:t>organization of</a:t>
            </a:r>
            <a:r>
              <a:rPr lang="en-US" sz="2800" dirty="0">
                <a:latin typeface="Arial Narrow" pitchFamily="34" charset="0"/>
              </a:rPr>
              <a:t> </a:t>
            </a:r>
            <a:r>
              <a:rPr lang="en-US" sz="2800" dirty="0" smtClean="0">
                <a:latin typeface="Arial Narrow" pitchFamily="34" charset="0"/>
              </a:rPr>
              <a:t>color hues</a:t>
            </a:r>
            <a:r>
              <a:rPr lang="en-US" sz="2800" dirty="0">
                <a:latin typeface="Arial Narrow" pitchFamily="34" charset="0"/>
              </a:rPr>
              <a:t> </a:t>
            </a:r>
            <a:r>
              <a:rPr lang="en-US" sz="2800" dirty="0" smtClean="0">
                <a:latin typeface="Arial Narrow" pitchFamily="34" charset="0"/>
              </a:rPr>
              <a:t>around </a:t>
            </a:r>
            <a:r>
              <a:rPr lang="en-US" sz="2800" dirty="0">
                <a:latin typeface="Arial Narrow" pitchFamily="34" charset="0"/>
              </a:rPr>
              <a:t>a circle, that shows relationships between </a:t>
            </a:r>
            <a:r>
              <a:rPr lang="en-US" sz="2800" dirty="0" smtClean="0">
                <a:latin typeface="Arial Narrow" pitchFamily="34" charset="0"/>
              </a:rPr>
              <a:t>primary, secondary, and tertiary colors, etc.</a:t>
            </a:r>
            <a:endParaRPr lang="en-US" sz="2800" dirty="0">
              <a:latin typeface="Arial Narrow" pitchFamily="34" charset="0"/>
            </a:endParaRPr>
          </a:p>
          <a:p>
            <a:endParaRPr lang="en-US" dirty="0"/>
          </a:p>
        </p:txBody>
      </p:sp>
      <p:pic>
        <p:nvPicPr>
          <p:cNvPr id="13314" name="Picture 2" descr="C:\Documents and Settings\Sir Randy\My Documents\My Pictures\colorwheel1.jpg"/>
          <p:cNvPicPr>
            <a:picLocks noGrp="1" noChangeAspect="1" noChangeArrowheads="1"/>
          </p:cNvPicPr>
          <p:nvPr>
            <p:ph type="clipArt" sz="half" idx="1"/>
          </p:nvPr>
        </p:nvPicPr>
        <p:blipFill>
          <a:blip r:embed="rId2"/>
          <a:srcRect/>
          <a:stretch>
            <a:fillRect/>
          </a:stretch>
        </p:blipFill>
        <p:spPr bwMode="auto">
          <a:xfrm>
            <a:off x="533401" y="1981200"/>
            <a:ext cx="4114800" cy="4114800"/>
          </a:xfrm>
          <a:prstGeom prst="rect">
            <a:avLst/>
          </a:prstGeom>
          <a:ln>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5577228"/>
      </p:ext>
    </p:extLst>
  </p:cSld>
  <p:clrMapOvr>
    <a:masterClrMapping/>
  </p:clrMapOvr>
  <p:transition spd="slow">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CCCCFF"/>
              </a:gs>
              <a:gs pos="17999">
                <a:srgbClr val="99CCFF"/>
              </a:gs>
              <a:gs pos="36000">
                <a:srgbClr val="9966FF"/>
              </a:gs>
              <a:gs pos="61000">
                <a:srgbClr val="CC99FF"/>
              </a:gs>
              <a:gs pos="82001">
                <a:srgbClr val="99CCFF"/>
              </a:gs>
              <a:gs pos="100000">
                <a:srgbClr val="CCCCFF"/>
              </a:gs>
            </a:gsLst>
            <a:lin ang="8100000" scaled="1"/>
            <a:tileRect/>
          </a:gradFill>
        </p:spPr>
        <p:txBody>
          <a:bodyPr/>
          <a:lstStyle/>
          <a:p>
            <a:r>
              <a:rPr lang="en-US" b="1" dirty="0" smtClean="0"/>
              <a:t>Attributes</a:t>
            </a:r>
            <a:r>
              <a:rPr lang="en-US" dirty="0" smtClean="0"/>
              <a:t> </a:t>
            </a:r>
            <a:r>
              <a:rPr lang="en-US" b="1" dirty="0" smtClean="0"/>
              <a:t>of Color</a:t>
            </a:r>
            <a:endParaRPr lang="en-US" b="1" dirty="0"/>
          </a:p>
        </p:txBody>
      </p:sp>
      <p:sp>
        <p:nvSpPr>
          <p:cNvPr id="4" name="Text Placeholder 3"/>
          <p:cNvSpPr>
            <a:spLocks noGrp="1"/>
          </p:cNvSpPr>
          <p:nvPr>
            <p:ph type="body" sz="half" idx="2"/>
          </p:nvPr>
        </p:nvSpPr>
        <p:spPr>
          <a:solidFill>
            <a:srgbClr val="660033"/>
          </a:solidFill>
        </p:spPr>
        <p:txBody>
          <a:bodyPr/>
          <a:lstStyle/>
          <a:p>
            <a:r>
              <a:rPr lang="en-US" dirty="0" smtClean="0">
                <a:solidFill>
                  <a:schemeClr val="bg1"/>
                </a:solidFill>
                <a:latin typeface="Arial Narrow" pitchFamily="34" charset="0"/>
              </a:rPr>
              <a:t>Value refers to the lightness or darkness of a color. It is the quality which depends on the amount of light and dark in color.</a:t>
            </a:r>
            <a:endParaRPr lang="en-US" dirty="0">
              <a:solidFill>
                <a:schemeClr val="bg1"/>
              </a:solidFill>
              <a:latin typeface="Arial Narrow" pitchFamily="34" charset="0"/>
            </a:endParaRPr>
          </a:p>
        </p:txBody>
      </p:sp>
      <p:pic>
        <p:nvPicPr>
          <p:cNvPr id="14338" name="Picture 2" descr="C:\Documents and Settings\Sir Randy\My Documents\My Pictures\color-image-3.jpeg"/>
          <p:cNvPicPr>
            <a:picLocks noChangeAspect="1" noChangeArrowheads="1"/>
          </p:cNvPicPr>
          <p:nvPr/>
        </p:nvPicPr>
        <p:blipFill>
          <a:blip r:embed="rId2"/>
          <a:srcRect b="10801"/>
          <a:stretch>
            <a:fillRect/>
          </a:stretch>
        </p:blipFill>
        <p:spPr bwMode="auto">
          <a:xfrm>
            <a:off x="762000" y="1981200"/>
            <a:ext cx="3505200" cy="4114800"/>
          </a:xfrm>
          <a:prstGeom prst="rect">
            <a:avLst/>
          </a:prstGeom>
          <a:noFill/>
        </p:spPr>
      </p:pic>
    </p:spTree>
    <p:extLst>
      <p:ext uri="{BB962C8B-B14F-4D97-AF65-F5344CB8AC3E}">
        <p14:creationId xmlns:p14="http://schemas.microsoft.com/office/powerpoint/2010/main" val="1650549088"/>
      </p:ext>
    </p:extLst>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00082"/>
              </a:gs>
              <a:gs pos="30000">
                <a:srgbClr val="66008F"/>
              </a:gs>
              <a:gs pos="64999">
                <a:srgbClr val="BA0066"/>
              </a:gs>
              <a:gs pos="89999">
                <a:srgbClr val="FF0000"/>
              </a:gs>
              <a:gs pos="100000">
                <a:srgbClr val="FF8200"/>
              </a:gs>
            </a:gsLst>
            <a:lin ang="0" scaled="1"/>
            <a:tileRect/>
          </a:gradFill>
        </p:spPr>
        <p:txBody>
          <a:bodyPr/>
          <a:lstStyle/>
          <a:p>
            <a:r>
              <a:rPr lang="en-US" b="1" dirty="0" smtClean="0">
                <a:solidFill>
                  <a:schemeClr val="bg1"/>
                </a:solidFill>
              </a:rPr>
              <a:t>Attributes of Color</a:t>
            </a:r>
            <a:endParaRPr lang="en-US" b="1" dirty="0">
              <a:solidFill>
                <a:schemeClr val="bg1"/>
              </a:solidFill>
            </a:endParaRPr>
          </a:p>
        </p:txBody>
      </p:sp>
      <p:sp>
        <p:nvSpPr>
          <p:cNvPr id="4" name="Text Placeholder 3"/>
          <p:cNvSpPr>
            <a:spLocks noGrp="1"/>
          </p:cNvSpPr>
          <p:nvPr>
            <p:ph type="body" sz="half" idx="2"/>
          </p:nvPr>
        </p:nvSpPr>
        <p:spPr>
          <a:xfrm>
            <a:off x="685800" y="2057400"/>
            <a:ext cx="3581400" cy="2286000"/>
          </a:xfrm>
        </p:spPr>
        <p:txBody>
          <a:bodyPr/>
          <a:lstStyle/>
          <a:p>
            <a:r>
              <a:rPr lang="en-US" b="1" i="1" dirty="0" smtClean="0">
                <a:latin typeface="Arial Narrow" pitchFamily="34" charset="0"/>
              </a:rPr>
              <a:t>Tints</a:t>
            </a:r>
            <a:r>
              <a:rPr lang="en-US" dirty="0" smtClean="0">
                <a:latin typeface="Arial Narrow" pitchFamily="34" charset="0"/>
              </a:rPr>
              <a:t> are values above the normal</a:t>
            </a:r>
          </a:p>
          <a:p>
            <a:r>
              <a:rPr lang="en-US" b="1" i="1" dirty="0" smtClean="0">
                <a:latin typeface="Arial Narrow" pitchFamily="34" charset="0"/>
              </a:rPr>
              <a:t>Shades</a:t>
            </a:r>
            <a:r>
              <a:rPr lang="en-US" dirty="0" smtClean="0">
                <a:latin typeface="Arial Narrow" pitchFamily="34" charset="0"/>
              </a:rPr>
              <a:t> are values below the normal.</a:t>
            </a:r>
            <a:endParaRPr lang="en-US" dirty="0">
              <a:latin typeface="Arial Narrow" pitchFamily="34" charset="0"/>
            </a:endParaRPr>
          </a:p>
        </p:txBody>
      </p:sp>
      <p:sp>
        <p:nvSpPr>
          <p:cNvPr id="5" name="TextBox 4"/>
          <p:cNvSpPr txBox="1"/>
          <p:nvPr/>
        </p:nvSpPr>
        <p:spPr>
          <a:xfrm>
            <a:off x="4572001" y="2057400"/>
            <a:ext cx="3886200" cy="3108543"/>
          </a:xfrm>
          <a:prstGeom prst="rect">
            <a:avLst/>
          </a:prstGeom>
          <a:solidFill>
            <a:srgbClr val="002060"/>
          </a:solidFill>
        </p:spPr>
        <p:txBody>
          <a:bodyPr wrap="square" rtlCol="0">
            <a:spAutoFit/>
          </a:bodyPr>
          <a:lstStyle/>
          <a:p>
            <a:r>
              <a:rPr lang="en-US" sz="2800" b="1" i="1" dirty="0" smtClean="0">
                <a:solidFill>
                  <a:schemeClr val="bg1"/>
                </a:solidFill>
                <a:latin typeface="Arial Narrow" pitchFamily="34" charset="0"/>
              </a:rPr>
              <a:t>Intensity</a:t>
            </a:r>
            <a:r>
              <a:rPr lang="en-US" sz="2800" dirty="0" smtClean="0">
                <a:solidFill>
                  <a:schemeClr val="bg1"/>
                </a:solidFill>
                <a:latin typeface="Arial Narrow" pitchFamily="34" charset="0"/>
              </a:rPr>
              <a:t> refers to the brightness or darkness of color. It gives color strength. When a hue is vivid form, it is said to be in full intensity. When it is dulled, it is said to be partly neutralized.</a:t>
            </a:r>
            <a:endParaRPr lang="en-US" sz="2800" dirty="0">
              <a:solidFill>
                <a:schemeClr val="bg1"/>
              </a:solidFill>
              <a:latin typeface="Arial Narrow" pitchFamily="34" charset="0"/>
            </a:endParaRPr>
          </a:p>
        </p:txBody>
      </p:sp>
    </p:spTree>
    <p:extLst>
      <p:ext uri="{BB962C8B-B14F-4D97-AF65-F5344CB8AC3E}">
        <p14:creationId xmlns:p14="http://schemas.microsoft.com/office/powerpoint/2010/main" val="2491505711"/>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Elements of Visual Arts </a:t>
            </a:r>
            <a:endParaRPr lang="en-US" dirty="0"/>
          </a:p>
        </p:txBody>
      </p:sp>
      <p:pic>
        <p:nvPicPr>
          <p:cNvPr id="2" name="Picture 1"/>
          <p:cNvPicPr>
            <a:picLocks noChangeAspect="1"/>
          </p:cNvPicPr>
          <p:nvPr/>
        </p:nvPicPr>
        <p:blipFill>
          <a:blip r:embed="rId2"/>
          <a:stretch>
            <a:fillRect/>
          </a:stretch>
        </p:blipFill>
        <p:spPr>
          <a:xfrm>
            <a:off x="362346" y="1267483"/>
            <a:ext cx="3493793" cy="5339681"/>
          </a:xfrm>
          <a:prstGeom prst="rect">
            <a:avLst/>
          </a:prstGeom>
        </p:spPr>
      </p:pic>
      <p:pic>
        <p:nvPicPr>
          <p:cNvPr id="5" name="Picture 4"/>
          <p:cNvPicPr>
            <a:picLocks noChangeAspect="1"/>
          </p:cNvPicPr>
          <p:nvPr/>
        </p:nvPicPr>
        <p:blipFill>
          <a:blip r:embed="rId3"/>
          <a:stretch>
            <a:fillRect/>
          </a:stretch>
        </p:blipFill>
        <p:spPr>
          <a:xfrm>
            <a:off x="3890775" y="1032668"/>
            <a:ext cx="4761389" cy="1377815"/>
          </a:xfrm>
          <a:prstGeom prst="rect">
            <a:avLst/>
          </a:prstGeom>
        </p:spPr>
      </p:pic>
      <p:pic>
        <p:nvPicPr>
          <p:cNvPr id="7" name="Picture 6"/>
          <p:cNvPicPr>
            <a:picLocks noChangeAspect="1"/>
          </p:cNvPicPr>
          <p:nvPr/>
        </p:nvPicPr>
        <p:blipFill>
          <a:blip r:embed="rId4"/>
          <a:stretch>
            <a:fillRect/>
          </a:stretch>
        </p:blipFill>
        <p:spPr>
          <a:xfrm>
            <a:off x="4020263" y="2531524"/>
            <a:ext cx="4761389" cy="1743607"/>
          </a:xfrm>
          <a:prstGeom prst="rect">
            <a:avLst/>
          </a:prstGeom>
        </p:spPr>
      </p:pic>
      <p:pic>
        <p:nvPicPr>
          <p:cNvPr id="8" name="Picture 7"/>
          <p:cNvPicPr>
            <a:picLocks noChangeAspect="1"/>
          </p:cNvPicPr>
          <p:nvPr/>
        </p:nvPicPr>
        <p:blipFill>
          <a:blip r:embed="rId5"/>
          <a:stretch>
            <a:fillRect/>
          </a:stretch>
        </p:blipFill>
        <p:spPr>
          <a:xfrm>
            <a:off x="3990155" y="4434027"/>
            <a:ext cx="4761389" cy="2109399"/>
          </a:xfrm>
          <a:prstGeom prst="rect">
            <a:avLst/>
          </a:prstGeom>
        </p:spPr>
      </p:pic>
    </p:spTree>
    <p:extLst>
      <p:ext uri="{BB962C8B-B14F-4D97-AF65-F5344CB8AC3E}">
        <p14:creationId xmlns:p14="http://schemas.microsoft.com/office/powerpoint/2010/main" val="824773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1981200"/>
            <a:ext cx="7848600" cy="4114800"/>
          </a:xfrm>
        </p:spPr>
        <p:txBody>
          <a:bodyPr/>
          <a:lstStyle/>
          <a:p>
            <a:r>
              <a:rPr lang="en-US" dirty="0" smtClean="0">
                <a:latin typeface="Arial Narrow" pitchFamily="34" charset="0"/>
              </a:rPr>
              <a:t>Colors have varied psychological and emotional connotations.</a:t>
            </a:r>
          </a:p>
          <a:p>
            <a:pPr lvl="1"/>
            <a:r>
              <a:rPr lang="en-US" b="1" dirty="0" smtClean="0">
                <a:latin typeface="Arial Narrow" pitchFamily="34" charset="0"/>
              </a:rPr>
              <a:t>Black</a:t>
            </a:r>
            <a:r>
              <a:rPr lang="en-US" dirty="0" smtClean="0">
                <a:latin typeface="Arial Narrow" pitchFamily="34" charset="0"/>
              </a:rPr>
              <a:t> is associated with death and gloom</a:t>
            </a:r>
          </a:p>
          <a:p>
            <a:pPr lvl="1"/>
            <a:r>
              <a:rPr lang="en-US" dirty="0" smtClean="0">
                <a:latin typeface="Arial Narrow" pitchFamily="34" charset="0"/>
              </a:rPr>
              <a:t>White stands for purity and innocence</a:t>
            </a:r>
          </a:p>
          <a:p>
            <a:pPr lvl="1"/>
            <a:r>
              <a:rPr lang="en-US" b="1" dirty="0" smtClean="0">
                <a:solidFill>
                  <a:srgbClr val="FF0000"/>
                </a:solidFill>
                <a:latin typeface="Arial Narrow" pitchFamily="34" charset="0"/>
              </a:rPr>
              <a:t>Red</a:t>
            </a:r>
            <a:r>
              <a:rPr lang="en-US" dirty="0" smtClean="0">
                <a:latin typeface="Arial Narrow" pitchFamily="34" charset="0"/>
              </a:rPr>
              <a:t> is associated with blood, anger and fear</a:t>
            </a:r>
          </a:p>
          <a:p>
            <a:pPr lvl="1"/>
            <a:r>
              <a:rPr lang="en-US" b="1" dirty="0" smtClean="0">
                <a:solidFill>
                  <a:srgbClr val="00B050"/>
                </a:solidFill>
                <a:latin typeface="Arial Narrow" pitchFamily="34" charset="0"/>
              </a:rPr>
              <a:t>Green</a:t>
            </a:r>
            <a:r>
              <a:rPr lang="en-US" dirty="0" smtClean="0">
                <a:latin typeface="Arial Narrow" pitchFamily="34" charset="0"/>
              </a:rPr>
              <a:t> implies happiness and abundance</a:t>
            </a:r>
            <a:endParaRPr lang="en-US" dirty="0">
              <a:latin typeface="Arial Narrow" pitchFamily="34" charset="0"/>
            </a:endParaRPr>
          </a:p>
        </p:txBody>
      </p:sp>
      <p:sp>
        <p:nvSpPr>
          <p:cNvPr id="6" name="Curved Down Ribbon 5"/>
          <p:cNvSpPr/>
          <p:nvPr/>
        </p:nvSpPr>
        <p:spPr>
          <a:xfrm>
            <a:off x="152400" y="0"/>
            <a:ext cx="8839200" cy="1752600"/>
          </a:xfrm>
          <a:prstGeom prst="ellipseRibbon">
            <a:avLst>
              <a:gd name="adj1" fmla="val 25000"/>
              <a:gd name="adj2" fmla="val 64199"/>
              <a:gd name="adj3" fmla="val 1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6600"/>
                </a:solidFill>
                <a:latin typeface="Bernard MT Condensed" pitchFamily="18" charset="0"/>
              </a:rPr>
              <a:t>Psychology of Colors</a:t>
            </a:r>
            <a:endParaRPr lang="en-US" sz="4000" dirty="0">
              <a:solidFill>
                <a:srgbClr val="FF6600"/>
              </a:solidFill>
              <a:latin typeface="Bernard MT Condensed" pitchFamily="18" charset="0"/>
            </a:endParaRPr>
          </a:p>
        </p:txBody>
      </p:sp>
    </p:spTree>
    <p:extLst>
      <p:ext uri="{BB962C8B-B14F-4D97-AF65-F5344CB8AC3E}">
        <p14:creationId xmlns:p14="http://schemas.microsoft.com/office/powerpoint/2010/main" val="290755234"/>
      </p:ext>
    </p:extLst>
  </p:cSld>
  <p:clrMapOvr>
    <a:masterClrMapping/>
  </p:clrMapOvr>
  <p:transition spd="slow">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ir Randy\My Documents\My Pictures\3225727248_05401599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09600" y="228600"/>
            <a:ext cx="7772400" cy="1295400"/>
          </a:xfrm>
        </p:spPr>
        <p:txBody>
          <a:bodyPr/>
          <a:lstStyle/>
          <a:p>
            <a:r>
              <a:rPr lang="en-US" dirty="0" smtClean="0"/>
              <a:t>Meanings of Colors Conveyed </a:t>
            </a:r>
            <a:br>
              <a:rPr lang="en-US" dirty="0" smtClean="0"/>
            </a:br>
            <a:r>
              <a:rPr lang="en-US" dirty="0" smtClean="0"/>
              <a:t>by the Rose</a:t>
            </a:r>
            <a:endParaRPr lang="en-US" dirty="0"/>
          </a:p>
        </p:txBody>
      </p:sp>
      <p:sp>
        <p:nvSpPr>
          <p:cNvPr id="4" name="Text Placeholder 3"/>
          <p:cNvSpPr>
            <a:spLocks noGrp="1"/>
          </p:cNvSpPr>
          <p:nvPr>
            <p:ph type="body" sz="half" idx="2"/>
          </p:nvPr>
        </p:nvSpPr>
        <p:spPr>
          <a:xfrm>
            <a:off x="4648200" y="1828800"/>
            <a:ext cx="4267200" cy="4038600"/>
          </a:xfrm>
          <a:noFill/>
        </p:spPr>
        <p:txBody>
          <a:bodyPr/>
          <a:lstStyle/>
          <a:p>
            <a:r>
              <a:rPr lang="en-US" sz="2400" dirty="0" smtClean="0">
                <a:solidFill>
                  <a:schemeClr val="bg1"/>
                </a:solidFill>
                <a:latin typeface="Arial Narrow" pitchFamily="34" charset="0"/>
              </a:rPr>
              <a:t>Red roses also mean courage and fortitude</a:t>
            </a:r>
          </a:p>
          <a:p>
            <a:r>
              <a:rPr lang="en-US" sz="2400" dirty="0" smtClean="0">
                <a:solidFill>
                  <a:schemeClr val="bg1"/>
                </a:solidFill>
                <a:latin typeface="Arial Narrow" pitchFamily="34" charset="0"/>
              </a:rPr>
              <a:t>Yellow roses stand for freedom</a:t>
            </a:r>
          </a:p>
          <a:p>
            <a:r>
              <a:rPr lang="en-US" sz="2400" dirty="0" smtClean="0">
                <a:solidFill>
                  <a:schemeClr val="bg1"/>
                </a:solidFill>
                <a:latin typeface="Arial Narrow" pitchFamily="34" charset="0"/>
              </a:rPr>
              <a:t>Red and Yellow stand for jovial /happy feelings</a:t>
            </a:r>
          </a:p>
          <a:p>
            <a:r>
              <a:rPr lang="en-US" sz="2400" dirty="0" smtClean="0">
                <a:solidFill>
                  <a:schemeClr val="bg1"/>
                </a:solidFill>
                <a:latin typeface="Arial Narrow" pitchFamily="34" charset="0"/>
              </a:rPr>
              <a:t>Orange roses speak of enthusiasm and desire</a:t>
            </a:r>
          </a:p>
          <a:p>
            <a:r>
              <a:rPr lang="en-US" sz="2400" dirty="0" smtClean="0">
                <a:solidFill>
                  <a:schemeClr val="bg1"/>
                </a:solidFill>
                <a:latin typeface="Arial Narrow" pitchFamily="34" charset="0"/>
              </a:rPr>
              <a:t>Red and White convey unity</a:t>
            </a:r>
            <a:endParaRPr lang="en-US" sz="2400" dirty="0">
              <a:solidFill>
                <a:schemeClr val="bg1"/>
              </a:solidFill>
              <a:latin typeface="Arial Narrow" pitchFamily="34" charset="0"/>
            </a:endParaRPr>
          </a:p>
        </p:txBody>
      </p:sp>
      <p:sp>
        <p:nvSpPr>
          <p:cNvPr id="5" name="TextBox 4"/>
          <p:cNvSpPr txBox="1"/>
          <p:nvPr/>
        </p:nvSpPr>
        <p:spPr>
          <a:xfrm>
            <a:off x="533400" y="1828801"/>
            <a:ext cx="3962400" cy="4524315"/>
          </a:xfrm>
          <a:prstGeom prst="rect">
            <a:avLst/>
          </a:prstGeom>
          <a:noFill/>
        </p:spPr>
        <p:txBody>
          <a:bodyPr wrap="square" rtlCol="0">
            <a:spAutoFit/>
          </a:bodyPr>
          <a:lstStyle/>
          <a:p>
            <a:pPr>
              <a:buFont typeface="Arial" pitchFamily="34" charset="0"/>
              <a:buChar char="•"/>
            </a:pPr>
            <a:r>
              <a:rPr lang="en-US" dirty="0" smtClean="0">
                <a:solidFill>
                  <a:schemeClr val="bg1"/>
                </a:solidFill>
                <a:latin typeface="Arial Narrow" pitchFamily="34" charset="0"/>
              </a:rPr>
              <a:t>Red is for “I love you”</a:t>
            </a:r>
          </a:p>
          <a:p>
            <a:pPr>
              <a:buFont typeface="Arial" pitchFamily="34" charset="0"/>
              <a:buChar char="•"/>
            </a:pPr>
            <a:r>
              <a:rPr lang="en-US" dirty="0" smtClean="0">
                <a:solidFill>
                  <a:schemeClr val="bg1"/>
                </a:solidFill>
                <a:latin typeface="Arial Narrow" pitchFamily="34" charset="0"/>
              </a:rPr>
              <a:t>Pink conveys “Thank you”</a:t>
            </a:r>
          </a:p>
          <a:p>
            <a:pPr>
              <a:buFont typeface="Arial" pitchFamily="34" charset="0"/>
              <a:buChar char="•"/>
            </a:pPr>
            <a:r>
              <a:rPr lang="en-US" dirty="0" smtClean="0">
                <a:solidFill>
                  <a:schemeClr val="bg1"/>
                </a:solidFill>
                <a:latin typeface="Arial Narrow" pitchFamily="34" charset="0"/>
              </a:rPr>
              <a:t>White says “You are heavenly”</a:t>
            </a:r>
          </a:p>
          <a:p>
            <a:pPr>
              <a:buFont typeface="Arial" pitchFamily="34" charset="0"/>
              <a:buChar char="•"/>
            </a:pPr>
            <a:r>
              <a:rPr lang="en-US" dirty="0" smtClean="0">
                <a:solidFill>
                  <a:schemeClr val="bg1"/>
                </a:solidFill>
                <a:latin typeface="Arial Narrow" pitchFamily="34" charset="0"/>
              </a:rPr>
              <a:t>Coral speaks of desire.</a:t>
            </a:r>
          </a:p>
          <a:p>
            <a:pPr>
              <a:buFont typeface="Arial" pitchFamily="34" charset="0"/>
              <a:buChar char="•"/>
            </a:pPr>
            <a:r>
              <a:rPr lang="en-US" dirty="0" smtClean="0">
                <a:solidFill>
                  <a:schemeClr val="bg1"/>
                </a:solidFill>
                <a:latin typeface="Arial Narrow" pitchFamily="34" charset="0"/>
              </a:rPr>
              <a:t>White roses denote secrecy, reverence and humility.</a:t>
            </a:r>
          </a:p>
          <a:p>
            <a:pPr>
              <a:buFont typeface="Arial" pitchFamily="34" charset="0"/>
              <a:buChar char="•"/>
            </a:pPr>
            <a:r>
              <a:rPr lang="en-US" dirty="0" smtClean="0">
                <a:solidFill>
                  <a:schemeClr val="bg1"/>
                </a:solidFill>
                <a:latin typeface="Arial Narrow" pitchFamily="34" charset="0"/>
              </a:rPr>
              <a:t>Deep pink roses convey gratitude and appreciation.</a:t>
            </a:r>
          </a:p>
          <a:p>
            <a:pPr>
              <a:buFont typeface="Arial" pitchFamily="34" charset="0"/>
              <a:buChar char="•"/>
            </a:pPr>
            <a:r>
              <a:rPr lang="en-US" dirty="0" smtClean="0">
                <a:solidFill>
                  <a:schemeClr val="bg1"/>
                </a:solidFill>
                <a:latin typeface="Arial Narrow" pitchFamily="34" charset="0"/>
              </a:rPr>
              <a:t>Light pink express sympathy, grace and gentility</a:t>
            </a:r>
          </a:p>
          <a:p>
            <a:endParaRPr lang="en-US" dirty="0" smtClean="0"/>
          </a:p>
          <a:p>
            <a:endParaRPr lang="en-US" dirty="0"/>
          </a:p>
        </p:txBody>
      </p:sp>
    </p:spTree>
    <p:extLst>
      <p:ext uri="{BB962C8B-B14F-4D97-AF65-F5344CB8AC3E}">
        <p14:creationId xmlns:p14="http://schemas.microsoft.com/office/powerpoint/2010/main" val="488791654"/>
      </p:ext>
    </p:extLst>
  </p:cSld>
  <p:clrMapOvr>
    <a:masterClrMapping/>
  </p:clrMapOvr>
  <p:transition spd="slow">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5486400" cy="1481138"/>
          </a:xfrm>
        </p:spPr>
        <p:txBody>
          <a:bodyPr/>
          <a:lstStyle/>
          <a:p>
            <a:pPr algn="ctr"/>
            <a:r>
              <a:rPr lang="en-PH" sz="5400" dirty="0" smtClean="0"/>
              <a:t>TEXTURE</a:t>
            </a:r>
            <a:endParaRPr lang="en-PH" sz="5400" dirty="0"/>
          </a:p>
        </p:txBody>
      </p:sp>
    </p:spTree>
    <p:extLst>
      <p:ext uri="{BB962C8B-B14F-4D97-AF65-F5344CB8AC3E}">
        <p14:creationId xmlns:p14="http://schemas.microsoft.com/office/powerpoint/2010/main" val="16103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265" y="4343400"/>
            <a:ext cx="6172200" cy="584775"/>
          </a:xfrm>
          <a:prstGeom prst="rect">
            <a:avLst/>
          </a:prstGeom>
        </p:spPr>
        <p:txBody>
          <a:bodyPr wrap="square">
            <a:spAutoFit/>
          </a:bodyPr>
          <a:lstStyle/>
          <a:p>
            <a:pPr marL="457200" indent="-457200">
              <a:buFont typeface="Wingdings" panose="05000000000000000000" pitchFamily="2" charset="2"/>
              <a:buChar char="Ø"/>
            </a:pPr>
            <a:r>
              <a:rPr lang="en-PH" sz="3200" dirty="0"/>
              <a:t>can be either implied or actual</a:t>
            </a:r>
            <a:r>
              <a:rPr lang="en-PH" sz="3200" dirty="0" smtClean="0"/>
              <a:t>.</a:t>
            </a:r>
            <a:endParaRPr lang="en-PH" sz="3200" dirty="0"/>
          </a:p>
        </p:txBody>
      </p:sp>
      <p:sp>
        <p:nvSpPr>
          <p:cNvPr id="3" name="Rectangle 2"/>
          <p:cNvSpPr/>
          <p:nvPr/>
        </p:nvSpPr>
        <p:spPr>
          <a:xfrm>
            <a:off x="1727307" y="1295400"/>
            <a:ext cx="6137189" cy="1077218"/>
          </a:xfrm>
          <a:prstGeom prst="rect">
            <a:avLst/>
          </a:prstGeom>
        </p:spPr>
        <p:txBody>
          <a:bodyPr>
            <a:spAutoFit/>
          </a:bodyPr>
          <a:lstStyle/>
          <a:p>
            <a:pPr marL="285750" indent="-285750">
              <a:buFont typeface="Wingdings" panose="05000000000000000000" pitchFamily="2" charset="2"/>
              <a:buChar char="Ø"/>
            </a:pPr>
            <a:r>
              <a:rPr lang="en-PH" sz="3200" dirty="0" smtClean="0"/>
              <a:t> is </a:t>
            </a:r>
            <a:r>
              <a:rPr lang="en-PH" sz="3200" dirty="0"/>
              <a:t>the element that deals more directly with the sense of touch</a:t>
            </a:r>
            <a:r>
              <a:rPr lang="en-PH" sz="3200" dirty="0" smtClean="0"/>
              <a:t>.</a:t>
            </a:r>
            <a:endParaRPr lang="en-PH" sz="3200" dirty="0"/>
          </a:p>
        </p:txBody>
      </p:sp>
      <p:sp>
        <p:nvSpPr>
          <p:cNvPr id="4" name="Rectangle 3"/>
          <p:cNvSpPr/>
          <p:nvPr/>
        </p:nvSpPr>
        <p:spPr>
          <a:xfrm>
            <a:off x="1733570" y="2819400"/>
            <a:ext cx="6289589" cy="1077218"/>
          </a:xfrm>
          <a:prstGeom prst="rect">
            <a:avLst/>
          </a:prstGeom>
        </p:spPr>
        <p:txBody>
          <a:bodyPr wrap="square">
            <a:spAutoFit/>
          </a:bodyPr>
          <a:lstStyle/>
          <a:p>
            <a:pPr marL="457200" indent="-457200" algn="l">
              <a:buFont typeface="Wingdings" panose="05000000000000000000" pitchFamily="2" charset="2"/>
              <a:buChar char="Ø"/>
            </a:pPr>
            <a:r>
              <a:rPr lang="en-PH" sz="3200" dirty="0"/>
              <a:t>applies to how an object </a:t>
            </a:r>
            <a:r>
              <a:rPr lang="en-PH" sz="3200" dirty="0" smtClean="0"/>
              <a:t>feels or </a:t>
            </a:r>
            <a:r>
              <a:rPr lang="en-PH" sz="3200" dirty="0"/>
              <a:t>appears to feel. </a:t>
            </a:r>
          </a:p>
        </p:txBody>
      </p:sp>
    </p:spTree>
    <p:extLst>
      <p:ext uri="{BB962C8B-B14F-4D97-AF65-F5344CB8AC3E}">
        <p14:creationId xmlns:p14="http://schemas.microsoft.com/office/powerpoint/2010/main" val="361504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latin typeface="Showcard Gothic" pitchFamily="82" charset="0"/>
              </a:rPr>
              <a:t>texture</a:t>
            </a:r>
            <a:endParaRPr lang="en-US" dirty="0">
              <a:latin typeface="Showcard Gothic" pitchFamily="82" charset="0"/>
            </a:endParaRPr>
          </a:p>
        </p:txBody>
      </p:sp>
      <p:sp>
        <p:nvSpPr>
          <p:cNvPr id="4" name="Text Placeholder 3"/>
          <p:cNvSpPr>
            <a:spLocks noGrp="1"/>
          </p:cNvSpPr>
          <p:nvPr>
            <p:ph type="body" sz="half" idx="2"/>
          </p:nvPr>
        </p:nvSpPr>
        <p:spPr>
          <a:xfrm>
            <a:off x="609600" y="1828800"/>
            <a:ext cx="3810000" cy="4114800"/>
          </a:xfrm>
          <a:solidFill>
            <a:srgbClr val="800000"/>
          </a:solidFill>
        </p:spPr>
        <p:txBody>
          <a:bodyPr/>
          <a:lstStyle/>
          <a:p>
            <a:pPr algn="just"/>
            <a:r>
              <a:rPr lang="en-US" b="1" i="1" dirty="0" smtClean="0">
                <a:solidFill>
                  <a:schemeClr val="bg1"/>
                </a:solidFill>
                <a:latin typeface="Arial Narrow" pitchFamily="34" charset="0"/>
              </a:rPr>
              <a:t>Texture </a:t>
            </a:r>
            <a:r>
              <a:rPr lang="en-US" sz="2600" dirty="0" smtClean="0">
                <a:solidFill>
                  <a:schemeClr val="bg1"/>
                </a:solidFill>
                <a:latin typeface="Arial Narrow" pitchFamily="34" charset="0"/>
              </a:rPr>
              <a:t>is the element that deals more directly with the sense of touch.</a:t>
            </a:r>
          </a:p>
          <a:p>
            <a:pPr algn="just"/>
            <a:r>
              <a:rPr lang="en-US" sz="2600" dirty="0" smtClean="0">
                <a:solidFill>
                  <a:schemeClr val="bg1"/>
                </a:solidFill>
                <a:latin typeface="Arial Narrow" pitchFamily="34" charset="0"/>
              </a:rPr>
              <a:t>It has to do with the characteristics of surfaces which can be rough or smooth, fine or coarse, shiny or dull, plain or irregular.</a:t>
            </a:r>
            <a:endParaRPr lang="en-US" sz="2600" dirty="0">
              <a:solidFill>
                <a:schemeClr val="bg1"/>
              </a:solidFill>
              <a:latin typeface="Arial Narrow" pitchFamily="34" charset="0"/>
            </a:endParaRPr>
          </a:p>
        </p:txBody>
      </p:sp>
      <p:pic>
        <p:nvPicPr>
          <p:cNvPr id="2050" name="Picture 2" descr="C:\Documents and Settings\Sir Randy\My Documents\My Pictures\JESCHKE-2007-ISC-teapots.jp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495800" y="1828800"/>
            <a:ext cx="4191000" cy="4114800"/>
          </a:xfrm>
          <a:prstGeom prst="roundRect">
            <a:avLst>
              <a:gd name="adj" fmla="val 8594"/>
            </a:avLst>
          </a:prstGeom>
          <a:solidFill>
            <a:srgbClr val="FFFFFF">
              <a:shade val="85000"/>
            </a:srgbClr>
          </a:solidFill>
          <a:ln>
            <a:solidFill>
              <a:schemeClr val="accent4"/>
            </a:solidFill>
          </a:ln>
          <a:effectLst>
            <a:reflection blurRad="12700" stA="38000" endPos="28000" dist="5000" dir="5400000" sy="-100000" algn="bl" rotWithShape="0"/>
          </a:effectLst>
        </p:spPr>
      </p:pic>
    </p:spTree>
    <p:extLst>
      <p:ext uri="{BB962C8B-B14F-4D97-AF65-F5344CB8AC3E}">
        <p14:creationId xmlns:p14="http://schemas.microsoft.com/office/powerpoint/2010/main" val="3453096852"/>
      </p:ext>
    </p:extLst>
  </p:cSld>
  <p:clrMapOvr>
    <a:masterClrMapping/>
  </p:clrMapOvr>
  <p:transition spd="slow">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755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5257800"/>
          </a:xfrm>
        </p:spPr>
        <p:txBody>
          <a:bodyPr/>
          <a:lstStyle/>
          <a:p>
            <a:pPr algn="just"/>
            <a:r>
              <a:rPr lang="en-PH" b="1" i="1" dirty="0" smtClean="0"/>
              <a:t>Implied texture </a:t>
            </a:r>
            <a:r>
              <a:rPr lang="en-PH" dirty="0" smtClean="0"/>
              <a:t>expresses the idea of how a surface might feel. For example, a painting of a blanket might convey the idea that the blanket is soft. </a:t>
            </a:r>
          </a:p>
          <a:p>
            <a:pPr algn="just"/>
            <a:endParaRPr lang="en-PH" dirty="0" smtClean="0"/>
          </a:p>
          <a:p>
            <a:pPr algn="just"/>
            <a:r>
              <a:rPr lang="en-PH" b="1" i="1" dirty="0" smtClean="0"/>
              <a:t>Actual texture</a:t>
            </a:r>
            <a:r>
              <a:rPr lang="en-PH" dirty="0" smtClean="0"/>
              <a:t>, on the other hand, is texture that can actually be felt. For example, a ceramic bowl might feature a carved texture that could be felt when holding that bowl.</a:t>
            </a:r>
            <a:endParaRPr lang="en-PH" dirty="0"/>
          </a:p>
        </p:txBody>
      </p:sp>
    </p:spTree>
    <p:extLst>
      <p:ext uri="{BB962C8B-B14F-4D97-AF65-F5344CB8AC3E}">
        <p14:creationId xmlns:p14="http://schemas.microsoft.com/office/powerpoint/2010/main" val="416062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180" y="3789368"/>
            <a:ext cx="4346408" cy="29362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24" y="384116"/>
            <a:ext cx="4115259" cy="27325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83911"/>
            <a:ext cx="3781851" cy="2832737"/>
          </a:xfrm>
          <a:prstGeom prst="rect">
            <a:avLst/>
          </a:prstGeom>
        </p:spPr>
      </p:pic>
      <p:sp>
        <p:nvSpPr>
          <p:cNvPr id="5" name="Title 1"/>
          <p:cNvSpPr txBox="1">
            <a:spLocks/>
          </p:cNvSpPr>
          <p:nvPr/>
        </p:nvSpPr>
        <p:spPr>
          <a:xfrm>
            <a:off x="1948124" y="3116648"/>
            <a:ext cx="6019800" cy="6727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PH" sz="4000" kern="0" dirty="0" smtClean="0"/>
              <a:t>WOOD  TEXTURE</a:t>
            </a:r>
            <a:endParaRPr lang="en-PH" sz="4000" kern="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962400"/>
            <a:ext cx="3287077" cy="2438400"/>
          </a:xfrm>
          <a:prstGeom prst="rect">
            <a:avLst/>
          </a:prstGeom>
        </p:spPr>
      </p:pic>
    </p:spTree>
    <p:extLst>
      <p:ext uri="{BB962C8B-B14F-4D97-AF65-F5344CB8AC3E}">
        <p14:creationId xmlns:p14="http://schemas.microsoft.com/office/powerpoint/2010/main" val="182641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5486400" cy="1481138"/>
          </a:xfrm>
        </p:spPr>
        <p:txBody>
          <a:bodyPr/>
          <a:lstStyle/>
          <a:p>
            <a:pPr algn="ctr"/>
            <a:r>
              <a:rPr lang="en-PH" sz="5400" dirty="0" smtClean="0"/>
              <a:t>PERSPECTIVE</a:t>
            </a:r>
            <a:endParaRPr lang="en-PH" sz="5400" dirty="0"/>
          </a:p>
        </p:txBody>
      </p:sp>
    </p:spTree>
    <p:extLst>
      <p:ext uri="{BB962C8B-B14F-4D97-AF65-F5344CB8AC3E}">
        <p14:creationId xmlns:p14="http://schemas.microsoft.com/office/powerpoint/2010/main" val="3034613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609" y="3423781"/>
            <a:ext cx="4578961" cy="34342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75200" cy="3581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770" y="0"/>
            <a:ext cx="4368800" cy="3581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 y="3581400"/>
            <a:ext cx="4762978" cy="3276600"/>
          </a:xfrm>
          <a:prstGeom prst="rect">
            <a:avLst/>
          </a:prstGeom>
        </p:spPr>
      </p:pic>
    </p:spTree>
    <p:extLst>
      <p:ext uri="{BB962C8B-B14F-4D97-AF65-F5344CB8AC3E}">
        <p14:creationId xmlns:p14="http://schemas.microsoft.com/office/powerpoint/2010/main" val="173605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09600"/>
            <a:ext cx="9144000" cy="1143000"/>
          </a:xfr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a:lstStyle/>
          <a:p>
            <a:r>
              <a:rPr lang="en-US" sz="6000" dirty="0" smtClean="0">
                <a:solidFill>
                  <a:schemeClr val="bg1"/>
                </a:solidFill>
                <a:latin typeface="Showcard Gothic" pitchFamily="82" charset="0"/>
              </a:rPr>
              <a:t>LINE</a:t>
            </a:r>
            <a:endParaRPr lang="en-US" sz="6000" dirty="0">
              <a:solidFill>
                <a:schemeClr val="bg1"/>
              </a:solidFill>
              <a:latin typeface="Showcard Gothic" pitchFamily="82" charset="0"/>
            </a:endParaRPr>
          </a:p>
        </p:txBody>
      </p:sp>
      <p:sp>
        <p:nvSpPr>
          <p:cNvPr id="3076" name="Rectangle 4"/>
          <p:cNvSpPr>
            <a:spLocks noGrp="1" noChangeArrowheads="1"/>
          </p:cNvSpPr>
          <p:nvPr>
            <p:ph type="body" sz="half" idx="2"/>
          </p:nvPr>
        </p:nvSpPr>
        <p:spPr>
          <a:xfrm>
            <a:off x="4800600" y="1981200"/>
            <a:ext cx="3810000" cy="4495800"/>
          </a:xfrm>
          <a:solidFill>
            <a:srgbClr val="002060"/>
          </a:solidFill>
        </p:spPr>
        <p:txBody>
          <a:bodyPr/>
          <a:lstStyle/>
          <a:p>
            <a:r>
              <a:rPr lang="en-US" sz="2800" dirty="0" smtClean="0">
                <a:solidFill>
                  <a:schemeClr val="bg1"/>
                </a:solidFill>
                <a:latin typeface="Arial Narrow" pitchFamily="34" charset="0"/>
              </a:rPr>
              <a:t>Line is </a:t>
            </a:r>
            <a:r>
              <a:rPr lang="en-US" sz="2800" dirty="0">
                <a:solidFill>
                  <a:schemeClr val="bg1"/>
                </a:solidFill>
                <a:latin typeface="Arial Narrow" pitchFamily="34" charset="0"/>
              </a:rPr>
              <a:t>a mark on a surface that describes a shape or outline. It can create texture and can be thick and thin.  Types of line can include actual, implied, vertical, horizontal, diagonal and contour </a:t>
            </a:r>
            <a:r>
              <a:rPr lang="en-US" sz="2800" dirty="0" smtClean="0">
                <a:solidFill>
                  <a:schemeClr val="bg1"/>
                </a:solidFill>
                <a:latin typeface="Arial Narrow" pitchFamily="34" charset="0"/>
              </a:rPr>
              <a:t>line.</a:t>
            </a:r>
            <a:endParaRPr lang="en-US" sz="2800" dirty="0">
              <a:solidFill>
                <a:schemeClr val="bg1"/>
              </a:solidFill>
              <a:latin typeface="Arial Narrow" pitchFamily="34" charset="0"/>
            </a:endParaRPr>
          </a:p>
        </p:txBody>
      </p:sp>
      <p:pic>
        <p:nvPicPr>
          <p:cNvPr id="3078" name="Picture 6" descr="C:\Documents and Settings\Sir Randy\My Documents\My Pictures\line_types.gif"/>
          <p:cNvPicPr>
            <a:picLocks noGrp="1" noChangeAspect="1" noChangeArrowheads="1"/>
          </p:cNvPicPr>
          <p:nvPr>
            <p:ph type="clipArt" sz="half" idx="1"/>
          </p:nvPr>
        </p:nvPicPr>
        <p:blipFill>
          <a:blip r:embed="rId3"/>
          <a:srcRect/>
          <a:stretch>
            <a:fillRect/>
          </a:stretch>
        </p:blipFill>
        <p:spPr bwMode="auto">
          <a:xfrm>
            <a:off x="533400" y="2133599"/>
            <a:ext cx="4114800" cy="4191001"/>
          </a:xfrm>
          <a:prstGeom prst="rect">
            <a:avLst/>
          </a:prstGeom>
          <a:noFill/>
          <a:ln>
            <a:solidFill>
              <a:srgbClr val="FF0066"/>
            </a:solidFill>
          </a:ln>
        </p:spPr>
      </p:pic>
    </p:spTree>
    <p:extLst>
      <p:ext uri="{BB962C8B-B14F-4D97-AF65-F5344CB8AC3E}">
        <p14:creationId xmlns:p14="http://schemas.microsoft.com/office/powerpoint/2010/main" val="33410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80">
                                          <p:stCondLst>
                                            <p:cond delay="0"/>
                                          </p:stCondLst>
                                        </p:cTn>
                                        <p:tgtEl>
                                          <p:spTgt spid="3078"/>
                                        </p:tgtEl>
                                      </p:cBhvr>
                                    </p:animEffect>
                                    <p:anim calcmode="lin" valueType="num">
                                      <p:cBhvr>
                                        <p:cTn id="8"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8"/>
                                        </p:tgtEl>
                                      </p:cBhvr>
                                      <p:to x="100000" y="60000"/>
                                    </p:animScale>
                                    <p:animScale>
                                      <p:cBhvr>
                                        <p:cTn id="14" dur="166" decel="50000">
                                          <p:stCondLst>
                                            <p:cond delay="676"/>
                                          </p:stCondLst>
                                        </p:cTn>
                                        <p:tgtEl>
                                          <p:spTgt spid="3078"/>
                                        </p:tgtEl>
                                      </p:cBhvr>
                                      <p:to x="100000" y="100000"/>
                                    </p:animScale>
                                    <p:animScale>
                                      <p:cBhvr>
                                        <p:cTn id="15" dur="26">
                                          <p:stCondLst>
                                            <p:cond delay="1312"/>
                                          </p:stCondLst>
                                        </p:cTn>
                                        <p:tgtEl>
                                          <p:spTgt spid="3078"/>
                                        </p:tgtEl>
                                      </p:cBhvr>
                                      <p:to x="100000" y="80000"/>
                                    </p:animScale>
                                    <p:animScale>
                                      <p:cBhvr>
                                        <p:cTn id="16" dur="166" decel="50000">
                                          <p:stCondLst>
                                            <p:cond delay="1338"/>
                                          </p:stCondLst>
                                        </p:cTn>
                                        <p:tgtEl>
                                          <p:spTgt spid="3078"/>
                                        </p:tgtEl>
                                      </p:cBhvr>
                                      <p:to x="100000" y="100000"/>
                                    </p:animScale>
                                    <p:animScale>
                                      <p:cBhvr>
                                        <p:cTn id="17" dur="26">
                                          <p:stCondLst>
                                            <p:cond delay="1642"/>
                                          </p:stCondLst>
                                        </p:cTn>
                                        <p:tgtEl>
                                          <p:spTgt spid="3078"/>
                                        </p:tgtEl>
                                      </p:cBhvr>
                                      <p:to x="100000" y="90000"/>
                                    </p:animScale>
                                    <p:animScale>
                                      <p:cBhvr>
                                        <p:cTn id="18" dur="166" decel="50000">
                                          <p:stCondLst>
                                            <p:cond delay="1668"/>
                                          </p:stCondLst>
                                        </p:cTn>
                                        <p:tgtEl>
                                          <p:spTgt spid="3078"/>
                                        </p:tgtEl>
                                      </p:cBhvr>
                                      <p:to x="100000" y="100000"/>
                                    </p:animScale>
                                    <p:animScale>
                                      <p:cBhvr>
                                        <p:cTn id="19" dur="26">
                                          <p:stCondLst>
                                            <p:cond delay="1808"/>
                                          </p:stCondLst>
                                        </p:cTn>
                                        <p:tgtEl>
                                          <p:spTgt spid="3078"/>
                                        </p:tgtEl>
                                      </p:cBhvr>
                                      <p:to x="100000" y="95000"/>
                                    </p:animScale>
                                    <p:animScale>
                                      <p:cBhvr>
                                        <p:cTn id="20" dur="166" decel="50000">
                                          <p:stCondLst>
                                            <p:cond delay="1834"/>
                                          </p:stCondLst>
                                        </p:cTn>
                                        <p:tgtEl>
                                          <p:spTgt spid="307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bg/>
                                          </p:spTgt>
                                        </p:tgtEl>
                                        <p:attrNameLst>
                                          <p:attrName>style.visibility</p:attrName>
                                        </p:attrNameLst>
                                      </p:cBhvr>
                                      <p:to>
                                        <p:strVal val="visible"/>
                                      </p:to>
                                    </p:set>
                                    <p:anim calcmode="lin" valueType="num">
                                      <p:cBhvr additive="base">
                                        <p:cTn id="25" dur="500" fill="hold"/>
                                        <p:tgtEl>
                                          <p:spTgt spid="3076">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0" end="0"/>
                                            </p:txEl>
                                          </p:spTgt>
                                        </p:tgtEl>
                                        <p:attrNameLst>
                                          <p:attrName>style.visibility</p:attrName>
                                        </p:attrNameLst>
                                      </p:cBhvr>
                                      <p:to>
                                        <p:strVal val="visible"/>
                                      </p:to>
                                    </p:set>
                                    <p:anim calcmode="lin" valueType="num">
                                      <p:cBhvr additive="base">
                                        <p:cTn id="31"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1000"/>
            <a:ext cx="6253162" cy="6253162"/>
          </a:xfrm>
          <a:prstGeom prst="rect">
            <a:avLst/>
          </a:prstGeom>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72277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Sir Randy\My Documents\My Pictures\aerial2.jpeg"/>
          <p:cNvPicPr>
            <a:picLocks noChangeAspect="1" noChangeArrowheads="1"/>
          </p:cNvPicPr>
          <p:nvPr/>
        </p:nvPicPr>
        <p:blipFill>
          <a:blip r:embed="rId2"/>
          <a:srcRect/>
          <a:stretch>
            <a:fillRect/>
          </a:stretch>
        </p:blipFill>
        <p:spPr bwMode="auto">
          <a:xfrm>
            <a:off x="609600" y="1905000"/>
            <a:ext cx="3810000" cy="4343400"/>
          </a:xfrm>
          <a:prstGeom prst="rect">
            <a:avLst/>
          </a:prstGeom>
          <a:noFill/>
        </p:spPr>
      </p:pic>
      <p:sp>
        <p:nvSpPr>
          <p:cNvPr id="4" name="Text Placeholder 3"/>
          <p:cNvSpPr>
            <a:spLocks noGrp="1"/>
          </p:cNvSpPr>
          <p:nvPr>
            <p:ph type="body" sz="half" idx="2"/>
          </p:nvPr>
        </p:nvSpPr>
        <p:spPr>
          <a:xfrm>
            <a:off x="533400" y="1905000"/>
            <a:ext cx="3886200" cy="4419600"/>
          </a:xfrm>
        </p:spPr>
        <p:txBody>
          <a:bodyPr/>
          <a:lstStyle/>
          <a:p>
            <a:r>
              <a:rPr lang="en-US" b="1" i="1" dirty="0" smtClean="0">
                <a:latin typeface="Arial Narrow" pitchFamily="34" charset="0"/>
              </a:rPr>
              <a:t>Perspective</a:t>
            </a:r>
            <a:r>
              <a:rPr lang="en-US" dirty="0" smtClean="0">
                <a:latin typeface="Arial Narrow" pitchFamily="34" charset="0"/>
              </a:rPr>
              <a:t> deals with the effect of distance upon the appearance of objects, by means of which the eye judges spatial relationships.</a:t>
            </a:r>
            <a:endParaRPr lang="en-US" dirty="0">
              <a:latin typeface="Arial Narrow" pitchFamily="34" charset="0"/>
            </a:endParaRPr>
          </a:p>
        </p:txBody>
      </p:sp>
      <p:sp>
        <p:nvSpPr>
          <p:cNvPr id="7" name="TextBox 6"/>
          <p:cNvSpPr txBox="1"/>
          <p:nvPr/>
        </p:nvSpPr>
        <p:spPr>
          <a:xfrm>
            <a:off x="2286000" y="609600"/>
            <a:ext cx="4641014" cy="923330"/>
          </a:xfrm>
          <a:prstGeom prst="rect">
            <a:avLst/>
          </a:prstGeom>
          <a:solidFill>
            <a:srgbClr val="002060"/>
          </a:solidFill>
          <a:scene3d>
            <a:camera prst="isometricOffAxis1Right"/>
            <a:lightRig rig="threePt" dir="t"/>
          </a:scene3d>
        </p:spPr>
        <p:txBody>
          <a:bodyPr wrap="none" rtlCol="0">
            <a:spAutoFit/>
          </a:bodyPr>
          <a:lstStyle/>
          <a:p>
            <a:r>
              <a:rPr lang="en-US" sz="5400" dirty="0" smtClean="0">
                <a:solidFill>
                  <a:schemeClr val="bg1"/>
                </a:solidFill>
                <a:latin typeface="Showcard Gothic" pitchFamily="82" charset="0"/>
              </a:rPr>
              <a:t>PERSPECTIVE</a:t>
            </a:r>
            <a:endParaRPr lang="en-US" sz="5400" dirty="0">
              <a:solidFill>
                <a:schemeClr val="bg1"/>
              </a:solidFill>
              <a:latin typeface="Showcard Gothic" pitchFamily="82" charset="0"/>
            </a:endParaRPr>
          </a:p>
        </p:txBody>
      </p:sp>
      <p:pic>
        <p:nvPicPr>
          <p:cNvPr id="3074" name="Picture 2" descr="C:\Documents and Settings\Sir Randy\My Documents\My Pictures\perspective.jpg"/>
          <p:cNvPicPr>
            <a:picLocks noChangeAspect="1" noChangeArrowheads="1"/>
          </p:cNvPicPr>
          <p:nvPr/>
        </p:nvPicPr>
        <p:blipFill>
          <a:blip r:embed="rId3">
            <a:lum contrast="30000"/>
          </a:blip>
          <a:srcRect/>
          <a:stretch>
            <a:fillRect/>
          </a:stretch>
        </p:blipFill>
        <p:spPr bwMode="auto">
          <a:xfrm>
            <a:off x="4343400" y="1828800"/>
            <a:ext cx="4343400" cy="4495800"/>
          </a:xfrm>
          <a:prstGeom prst="rect">
            <a:avLst/>
          </a:prstGeom>
          <a:ln>
            <a:noFill/>
          </a:ln>
          <a:effectLst>
            <a:softEdge rad="112500"/>
          </a:effectLst>
        </p:spPr>
      </p:pic>
    </p:spTree>
    <p:extLst>
      <p:ext uri="{BB962C8B-B14F-4D97-AF65-F5344CB8AC3E}">
        <p14:creationId xmlns:p14="http://schemas.microsoft.com/office/powerpoint/2010/main" val="1848809185"/>
      </p:ext>
    </p:extLst>
  </p:cSld>
  <p:clrMapOvr>
    <a:masterClrMapping/>
  </p:clrMapOvr>
  <p:transition spd="slow">
    <p:comb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a:gradFill>
            <a:gsLst>
              <a:gs pos="0">
                <a:srgbClr val="FFF200"/>
              </a:gs>
              <a:gs pos="45000">
                <a:srgbClr val="FF7A00"/>
              </a:gs>
              <a:gs pos="70000">
                <a:srgbClr val="FF0300"/>
              </a:gs>
              <a:gs pos="100000">
                <a:srgbClr val="4D0808"/>
              </a:gs>
            </a:gsLst>
            <a:lin ang="5400000" scaled="0"/>
          </a:gradFill>
        </p:spPr>
        <p:txBody>
          <a:bodyPr/>
          <a:lstStyle/>
          <a:p>
            <a:r>
              <a:rPr lang="en-US" sz="5400" dirty="0" smtClean="0">
                <a:latin typeface="Bauhaus 93" pitchFamily="82" charset="0"/>
              </a:rPr>
              <a:t>Kinds of Perspective</a:t>
            </a:r>
            <a:endParaRPr lang="en-US" sz="5400" dirty="0">
              <a:latin typeface="Bauhaus 93" pitchFamily="82" charset="0"/>
            </a:endParaRPr>
          </a:p>
        </p:txBody>
      </p:sp>
      <p:sp>
        <p:nvSpPr>
          <p:cNvPr id="4" name="Text Placeholder 3"/>
          <p:cNvSpPr>
            <a:spLocks noGrp="1"/>
          </p:cNvSpPr>
          <p:nvPr>
            <p:ph type="body" sz="half" idx="2"/>
          </p:nvPr>
        </p:nvSpPr>
        <p:sp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txBody>
          <a:bodyPr/>
          <a:lstStyle/>
          <a:p>
            <a:r>
              <a:rPr lang="en-US" sz="2800" b="1" i="1" dirty="0" smtClean="0">
                <a:latin typeface="Arial Narrow" pitchFamily="34" charset="0"/>
              </a:rPr>
              <a:t>Linear perspective </a:t>
            </a:r>
            <a:r>
              <a:rPr lang="en-US" sz="2800" dirty="0" smtClean="0">
                <a:latin typeface="Arial Narrow" pitchFamily="34" charset="0"/>
              </a:rPr>
              <a:t>is the representation of an appearance of distance by means of converging lines.</a:t>
            </a:r>
          </a:p>
          <a:p>
            <a:r>
              <a:rPr lang="en-US" sz="2800" dirty="0" smtClean="0">
                <a:latin typeface="Arial Narrow" pitchFamily="34" charset="0"/>
              </a:rPr>
              <a:t>It has to do with the direction of lines and with the size of objects.</a:t>
            </a:r>
            <a:endParaRPr lang="en-US" sz="2800" dirty="0">
              <a:latin typeface="Arial Narrow" pitchFamily="34" charset="0"/>
            </a:endParaRPr>
          </a:p>
        </p:txBody>
      </p:sp>
      <p:pic>
        <p:nvPicPr>
          <p:cNvPr id="4098" name="Picture 2" descr="C:\Documents and Settings\Sir Randy\My Documents\My Pictures\2103810613_7a5a48ecc7.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609600" y="1981200"/>
            <a:ext cx="3886200" cy="4191000"/>
          </a:xfrm>
          <a:prstGeom prst="rect">
            <a:avLst/>
          </a:prstGeom>
          <a:noFill/>
        </p:spPr>
      </p:pic>
    </p:spTree>
    <p:extLst>
      <p:ext uri="{BB962C8B-B14F-4D97-AF65-F5344CB8AC3E}">
        <p14:creationId xmlns:p14="http://schemas.microsoft.com/office/powerpoint/2010/main" val="4292034115"/>
      </p:ext>
    </p:extLst>
  </p:cSld>
  <p:clrMapOvr>
    <a:masterClrMapping/>
  </p:clrMapOvr>
  <p:transition spd="slow">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Sir Randy\My Documents\My Pictures\rear-view-couple_~u10830932.jpg"/>
          <p:cNvPicPr>
            <a:picLocks noChangeAspect="1" noChangeArrowheads="1"/>
          </p:cNvPicPr>
          <p:nvPr/>
        </p:nvPicPr>
        <p:blipFill>
          <a:blip r:embed="rId2"/>
          <a:srcRect b="4865"/>
          <a:stretch>
            <a:fillRect/>
          </a:stretch>
        </p:blipFill>
        <p:spPr bwMode="auto">
          <a:xfrm>
            <a:off x="4800600" y="1905000"/>
            <a:ext cx="3962400" cy="4953000"/>
          </a:xfrm>
          <a:prstGeom prst="rect">
            <a:avLst/>
          </a:prstGeom>
          <a:gradFill flip="none" rotWithShape="1">
            <a:gsLst>
              <a:gs pos="0">
                <a:srgbClr val="FF6600"/>
              </a:gs>
              <a:gs pos="30000">
                <a:srgbClr val="66008F"/>
              </a:gs>
              <a:gs pos="64999">
                <a:srgbClr val="BA0066"/>
              </a:gs>
              <a:gs pos="89999">
                <a:srgbClr val="FF0000"/>
              </a:gs>
              <a:gs pos="100000">
                <a:srgbClr val="FF8200"/>
              </a:gs>
            </a:gsLst>
            <a:lin ang="10800000" scaled="1"/>
            <a:tileRect/>
          </a:gradFill>
        </p:spPr>
      </p:pic>
      <p:sp>
        <p:nvSpPr>
          <p:cNvPr id="2050" name="Rectangle 2"/>
          <p:cNvSpPr>
            <a:spLocks noGrp="1" noChangeArrowheads="1"/>
          </p:cNvSpPr>
          <p:nvPr>
            <p:ph type="title"/>
          </p:nvPr>
        </p:nvSpPr>
        <p:spPr>
          <a:xfrm>
            <a:off x="533400" y="228600"/>
            <a:ext cx="8077200" cy="1295400"/>
          </a:xfrm>
          <a:gradFill flip="none" rotWithShape="1">
            <a:gsLst>
              <a:gs pos="0">
                <a:srgbClr val="FF3399"/>
              </a:gs>
              <a:gs pos="25000">
                <a:srgbClr val="FF6633"/>
              </a:gs>
              <a:gs pos="50000">
                <a:srgbClr val="FFFF00"/>
              </a:gs>
              <a:gs pos="75000">
                <a:srgbClr val="01A78F"/>
              </a:gs>
              <a:gs pos="100000">
                <a:srgbClr val="3366FF"/>
              </a:gs>
            </a:gsLst>
            <a:lin ang="10800000" scaled="1"/>
            <a:tileRect/>
          </a:gradFill>
        </p:spPr>
        <p:txBody>
          <a:bodyPr/>
          <a:lstStyle/>
          <a:p>
            <a:r>
              <a:rPr lang="en-US" sz="5400" b="1" i="1" dirty="0" smtClean="0">
                <a:solidFill>
                  <a:schemeClr val="tx1"/>
                </a:solidFill>
              </a:rPr>
              <a:t>Linear Perspective</a:t>
            </a:r>
            <a:endParaRPr lang="en-US" sz="5400" b="1" i="1" dirty="0">
              <a:solidFill>
                <a:schemeClr val="tx1"/>
              </a:solidFill>
            </a:endParaRPr>
          </a:p>
        </p:txBody>
      </p:sp>
      <p:sp>
        <p:nvSpPr>
          <p:cNvPr id="3" name="TextBox 2"/>
          <p:cNvSpPr txBox="1"/>
          <p:nvPr/>
        </p:nvSpPr>
        <p:spPr>
          <a:xfrm>
            <a:off x="533400" y="1905000"/>
            <a:ext cx="4114800" cy="3693319"/>
          </a:xfrm>
          <a:prstGeom prst="rect">
            <a:avLst/>
          </a:prstGeom>
          <a:solidFill>
            <a:schemeClr val="accent2">
              <a:lumMod val="75000"/>
            </a:schemeClr>
          </a:solidFill>
        </p:spPr>
        <p:txBody>
          <a:bodyPr wrap="square" rtlCol="0">
            <a:spAutoFit/>
          </a:bodyPr>
          <a:lstStyle/>
          <a:p>
            <a:pPr algn="just">
              <a:buFont typeface="Arial" pitchFamily="34" charset="0"/>
              <a:buChar char="•"/>
            </a:pPr>
            <a:r>
              <a:rPr lang="en-US" sz="2600" dirty="0" smtClean="0">
                <a:solidFill>
                  <a:srgbClr val="00FF00"/>
                </a:solidFill>
                <a:latin typeface="Arial Narrow" pitchFamily="34" charset="0"/>
              </a:rPr>
              <a:t>Painters usually show the effect of space and distance by using converging lines and diminishing size.</a:t>
            </a:r>
          </a:p>
          <a:p>
            <a:pPr algn="just">
              <a:buFont typeface="Arial" pitchFamily="34" charset="0"/>
              <a:buChar char="•"/>
            </a:pPr>
            <a:r>
              <a:rPr lang="en-US" sz="2600" dirty="0" smtClean="0">
                <a:solidFill>
                  <a:srgbClr val="00FF00"/>
                </a:solidFill>
                <a:latin typeface="Arial Narrow" pitchFamily="34" charset="0"/>
              </a:rPr>
              <a:t>Parallel lines below the eye level seem to rise to a vanishing point in the horizon, while those above the eye level seem to descend to the vanishing point.</a:t>
            </a:r>
            <a:endParaRPr lang="en-US" sz="2600" dirty="0">
              <a:solidFill>
                <a:srgbClr val="00FF00"/>
              </a:solidFill>
              <a:latin typeface="Arial Narrow" pitchFamily="34" charset="0"/>
            </a:endParaRPr>
          </a:p>
        </p:txBody>
      </p:sp>
      <p:sp>
        <p:nvSpPr>
          <p:cNvPr id="4" name="TextBox 3"/>
          <p:cNvSpPr txBox="1"/>
          <p:nvPr/>
        </p:nvSpPr>
        <p:spPr>
          <a:xfrm>
            <a:off x="5105400" y="3811012"/>
            <a:ext cx="3352800" cy="3046988"/>
          </a:xfrm>
          <a:prstGeom prst="rect">
            <a:avLst/>
          </a:prstGeom>
          <a:noFill/>
        </p:spPr>
        <p:txBody>
          <a:bodyPr wrap="square" rtlCol="0">
            <a:spAutoFit/>
          </a:bodyPr>
          <a:lstStyle/>
          <a:p>
            <a:r>
              <a:rPr lang="en-US" sz="3200" b="1" i="1" dirty="0" smtClean="0">
                <a:latin typeface="Arial Narrow" pitchFamily="34" charset="0"/>
              </a:rPr>
              <a:t>Foreshortening</a:t>
            </a:r>
            <a:r>
              <a:rPr lang="en-US" sz="3200" dirty="0" smtClean="0">
                <a:latin typeface="Arial Narrow" pitchFamily="34" charset="0"/>
              </a:rPr>
              <a:t> is the representation of objects or parts of the body as smaller from the point of view of the observer.</a:t>
            </a:r>
            <a:endParaRPr lang="en-US" sz="3200" dirty="0">
              <a:latin typeface="Arial Narrow" pitchFamily="34" charset="0"/>
            </a:endParaRPr>
          </a:p>
        </p:txBody>
      </p:sp>
    </p:spTree>
    <p:extLst>
      <p:ext uri="{BB962C8B-B14F-4D97-AF65-F5344CB8AC3E}">
        <p14:creationId xmlns:p14="http://schemas.microsoft.com/office/powerpoint/2010/main" val="3666844836"/>
      </p:ext>
    </p:extLst>
  </p:cSld>
  <p:clrMapOvr>
    <a:masterClrMapping/>
  </p:clrMapOvr>
  <p:transition spd="slow">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a:gradFill flip="none" rotWithShape="1">
            <a:gsLst>
              <a:gs pos="0">
                <a:srgbClr val="000082"/>
              </a:gs>
              <a:gs pos="30000">
                <a:srgbClr val="66008F"/>
              </a:gs>
              <a:gs pos="64999">
                <a:srgbClr val="BA0066"/>
              </a:gs>
              <a:gs pos="89999">
                <a:srgbClr val="FF0000"/>
              </a:gs>
              <a:gs pos="100000">
                <a:srgbClr val="FF8200"/>
              </a:gs>
            </a:gsLst>
            <a:lin ang="8100000" scaled="0"/>
            <a:tileRect/>
          </a:gradFill>
        </p:spPr>
        <p:txBody>
          <a:bodyPr/>
          <a:lstStyle/>
          <a:p>
            <a:r>
              <a:rPr lang="en-US" sz="5400" dirty="0" smtClean="0">
                <a:solidFill>
                  <a:schemeClr val="bg1"/>
                </a:solidFill>
                <a:latin typeface="Bauhaus 93" pitchFamily="82" charset="0"/>
              </a:rPr>
              <a:t>Kinds of Perspective</a:t>
            </a:r>
            <a:endParaRPr lang="en-US" sz="5400" dirty="0">
              <a:solidFill>
                <a:schemeClr val="bg1"/>
              </a:solidFill>
              <a:latin typeface="Bauhaus 93" pitchFamily="82" charset="0"/>
            </a:endParaRPr>
          </a:p>
        </p:txBody>
      </p:sp>
      <p:sp>
        <p:nvSpPr>
          <p:cNvPr id="4" name="Text Placeholder 3"/>
          <p:cNvSpPr>
            <a:spLocks noGrp="1"/>
          </p:cNvSpPr>
          <p:nvPr>
            <p:ph type="body" sz="half" idx="2"/>
          </p:nvPr>
        </p:nvSpPr>
        <p:spPr>
          <a:xfrm>
            <a:off x="4648200" y="1676400"/>
            <a:ext cx="4191000" cy="4572000"/>
          </a:xfrm>
          <a:gradFill>
            <a:gsLst>
              <a:gs pos="0">
                <a:srgbClr val="FF6600"/>
              </a:gs>
              <a:gs pos="30000">
                <a:srgbClr val="66008F"/>
              </a:gs>
              <a:gs pos="64999">
                <a:srgbClr val="BA0066"/>
              </a:gs>
              <a:gs pos="89999">
                <a:srgbClr val="FF0000"/>
              </a:gs>
              <a:gs pos="100000">
                <a:srgbClr val="FF8200"/>
              </a:gs>
            </a:gsLst>
            <a:lin ang="10800000" scaled="1"/>
          </a:gradFill>
        </p:spPr>
        <p:txBody>
          <a:bodyPr/>
          <a:lstStyle/>
          <a:p>
            <a:r>
              <a:rPr lang="en-US" sz="2800" b="1" i="1" dirty="0" smtClean="0">
                <a:solidFill>
                  <a:schemeClr val="bg1"/>
                </a:solidFill>
                <a:latin typeface="Arial Narrow" pitchFamily="34" charset="0"/>
              </a:rPr>
              <a:t>Aerial perspective </a:t>
            </a:r>
            <a:r>
              <a:rPr lang="en-US" sz="2800" dirty="0" smtClean="0">
                <a:solidFill>
                  <a:schemeClr val="bg1"/>
                </a:solidFill>
                <a:latin typeface="Arial Narrow" pitchFamily="34" charset="0"/>
              </a:rPr>
              <a:t>is the representation of relative distances of objects by gradations of tone or color.</a:t>
            </a:r>
          </a:p>
          <a:p>
            <a:r>
              <a:rPr lang="en-US" sz="2800" dirty="0" smtClean="0">
                <a:solidFill>
                  <a:schemeClr val="bg1"/>
                </a:solidFill>
                <a:latin typeface="Arial Narrow" pitchFamily="34" charset="0"/>
              </a:rPr>
              <a:t>Objects become fainter in the distance due to the effect of the atmosphere. Objects appear to be lighter in color as they recede into the distance or atmosphere.</a:t>
            </a:r>
            <a:endParaRPr lang="en-US" sz="2800" dirty="0">
              <a:solidFill>
                <a:schemeClr val="bg1"/>
              </a:solidFill>
              <a:latin typeface="Arial Narrow" pitchFamily="34" charset="0"/>
            </a:endParaRPr>
          </a:p>
        </p:txBody>
      </p:sp>
      <p:pic>
        <p:nvPicPr>
          <p:cNvPr id="5122" name="Picture 2" descr="C:\Documents and Settings\Sir Randy\My Documents\My Pictures\aerial-perspective-1.jpg"/>
          <p:cNvPicPr>
            <a:picLocks noChangeAspect="1" noChangeArrowheads="1"/>
          </p:cNvPicPr>
          <p:nvPr/>
        </p:nvPicPr>
        <p:blipFill>
          <a:blip r:embed="rId2"/>
          <a:srcRect/>
          <a:stretch>
            <a:fillRect/>
          </a:stretch>
        </p:blipFill>
        <p:spPr bwMode="auto">
          <a:xfrm>
            <a:off x="381000" y="1676400"/>
            <a:ext cx="4191000" cy="4572000"/>
          </a:xfrm>
          <a:prstGeom prst="rect">
            <a:avLst/>
          </a:prstGeom>
          <a:noFill/>
        </p:spPr>
      </p:pic>
    </p:spTree>
    <p:extLst>
      <p:ext uri="{BB962C8B-B14F-4D97-AF65-F5344CB8AC3E}">
        <p14:creationId xmlns:p14="http://schemas.microsoft.com/office/powerpoint/2010/main" val="3089377104"/>
      </p:ext>
    </p:extLst>
  </p:cSld>
  <p:clrMapOvr>
    <a:masterClrMapping/>
  </p:clrMapOvr>
  <p:transition spd="slow">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6019800"/>
          </a:xfrm>
        </p:spPr>
        <p:txBody>
          <a:bodyPr/>
          <a:lstStyle/>
          <a:p>
            <a:pPr algn="l"/>
            <a:r>
              <a:rPr lang="en-PH" sz="3600" b="1" u="sng" dirty="0" smtClean="0"/>
              <a:t>The Art Element of Space</a:t>
            </a:r>
            <a:r>
              <a:rPr lang="en-PH" sz="3600" dirty="0" smtClean="0"/>
              <a:t/>
            </a:r>
            <a:br>
              <a:rPr lang="en-PH" sz="3600" dirty="0" smtClean="0"/>
            </a:br>
            <a:r>
              <a:rPr lang="en-PH" sz="3600" dirty="0" smtClean="0"/>
              <a:t/>
            </a:r>
            <a:br>
              <a:rPr lang="en-PH" sz="3600" dirty="0" smtClean="0"/>
            </a:br>
            <a:r>
              <a:rPr lang="en-PH" sz="3600" dirty="0" smtClean="0"/>
              <a:t>	</a:t>
            </a:r>
            <a:r>
              <a:rPr lang="en-PH" sz="3200" dirty="0" smtClean="0"/>
              <a:t>Space refers to how the artist fills the surface on which a work of art is created. It can also refer to the expression of depth within a work of art. </a:t>
            </a:r>
            <a:br>
              <a:rPr lang="en-PH" sz="3200" dirty="0" smtClean="0"/>
            </a:br>
            <a:r>
              <a:rPr lang="en-PH" sz="3200" dirty="0" smtClean="0"/>
              <a:t/>
            </a:r>
            <a:br>
              <a:rPr lang="en-PH" sz="3200" dirty="0" smtClean="0"/>
            </a:br>
            <a:r>
              <a:rPr lang="en-PH" sz="3200" dirty="0" smtClean="0"/>
              <a:t>	When talking about a three-dimensional object, space is the actual volume that is taken up by the artwork.</a:t>
            </a:r>
            <a:br>
              <a:rPr lang="en-PH" sz="3200" dirty="0" smtClean="0"/>
            </a:br>
            <a:endParaRPr lang="en-PH" sz="3200" dirty="0"/>
          </a:p>
        </p:txBody>
      </p:sp>
    </p:spTree>
    <p:extLst>
      <p:ext uri="{BB962C8B-B14F-4D97-AF65-F5344CB8AC3E}">
        <p14:creationId xmlns:p14="http://schemas.microsoft.com/office/powerpoint/2010/main" val="429057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a:gradFill flip="none" rotWithShape="1">
            <a:gsLst>
              <a:gs pos="0">
                <a:srgbClr val="FF3399"/>
              </a:gs>
              <a:gs pos="25000">
                <a:srgbClr val="FF6633"/>
              </a:gs>
              <a:gs pos="50000">
                <a:srgbClr val="FFFF00"/>
              </a:gs>
              <a:gs pos="75000">
                <a:srgbClr val="01A78F"/>
              </a:gs>
              <a:gs pos="100000">
                <a:srgbClr val="3366FF"/>
              </a:gs>
            </a:gsLst>
            <a:lin ang="0" scaled="0"/>
            <a:tileRect/>
          </a:gradFill>
        </p:spPr>
        <p:txBody>
          <a:bodyPr/>
          <a:lstStyle/>
          <a:p>
            <a:r>
              <a:rPr lang="en-US" dirty="0" smtClean="0">
                <a:solidFill>
                  <a:srgbClr val="FF0066"/>
                </a:solidFill>
                <a:latin typeface="Showcard Gothic" pitchFamily="82" charset="0"/>
              </a:rPr>
              <a:t>SPACE</a:t>
            </a:r>
            <a:endParaRPr lang="en-US" dirty="0">
              <a:solidFill>
                <a:srgbClr val="FF0066"/>
              </a:solidFill>
              <a:latin typeface="Showcard Gothic" pitchFamily="82" charset="0"/>
            </a:endParaRPr>
          </a:p>
        </p:txBody>
      </p:sp>
      <p:sp>
        <p:nvSpPr>
          <p:cNvPr id="4" name="Text Placeholder 3"/>
          <p:cNvSpPr>
            <a:spLocks noGrp="1"/>
          </p:cNvSpPr>
          <p:nvPr>
            <p:ph type="body" sz="half" idx="2"/>
          </p:nvPr>
        </p:nvSpPr>
        <p:spPr>
          <a:xfrm>
            <a:off x="4648200" y="1524000"/>
            <a:ext cx="4267200" cy="5029200"/>
          </a:xfrm>
          <a:solidFill>
            <a:srgbClr val="660033"/>
          </a:solidFill>
        </p:spPr>
        <p:txBody>
          <a:bodyPr/>
          <a:lstStyle/>
          <a:p>
            <a:r>
              <a:rPr lang="en-US" sz="2400" b="1" i="1" dirty="0" smtClean="0">
                <a:solidFill>
                  <a:schemeClr val="bg1"/>
                </a:solidFill>
                <a:latin typeface="Arial Narrow" pitchFamily="34" charset="0"/>
              </a:rPr>
              <a:t>Space  </a:t>
            </a:r>
            <a:r>
              <a:rPr lang="en-US" sz="2400" dirty="0" smtClean="0">
                <a:solidFill>
                  <a:schemeClr val="bg1"/>
                </a:solidFill>
                <a:latin typeface="Arial Narrow" pitchFamily="34" charset="0"/>
              </a:rPr>
              <a:t>as an element of art, refers to distances or areas around, between or within components of a piece. </a:t>
            </a:r>
          </a:p>
          <a:p>
            <a:r>
              <a:rPr lang="en-US" sz="2400" dirty="0" smtClean="0">
                <a:solidFill>
                  <a:schemeClr val="bg1"/>
                </a:solidFill>
                <a:latin typeface="Arial Narrow" pitchFamily="34" charset="0"/>
              </a:rPr>
              <a:t>Space can be </a:t>
            </a:r>
            <a:r>
              <a:rPr lang="en-US" sz="2400" i="1" dirty="0" smtClean="0">
                <a:solidFill>
                  <a:schemeClr val="bg1"/>
                </a:solidFill>
                <a:latin typeface="Arial Narrow" pitchFamily="34" charset="0"/>
              </a:rPr>
              <a:t>positive</a:t>
            </a:r>
            <a:r>
              <a:rPr lang="en-US" sz="2400" dirty="0" smtClean="0">
                <a:solidFill>
                  <a:schemeClr val="bg1"/>
                </a:solidFill>
                <a:latin typeface="Arial Narrow" pitchFamily="34" charset="0"/>
              </a:rPr>
              <a:t> (white or light) or </a:t>
            </a:r>
            <a:r>
              <a:rPr lang="en-US" sz="2400" i="1" dirty="0" smtClean="0">
                <a:solidFill>
                  <a:schemeClr val="bg1"/>
                </a:solidFill>
                <a:latin typeface="Arial Narrow" pitchFamily="34" charset="0"/>
              </a:rPr>
              <a:t>negative</a:t>
            </a:r>
            <a:r>
              <a:rPr lang="en-US" sz="2400" dirty="0" smtClean="0">
                <a:solidFill>
                  <a:schemeClr val="bg1"/>
                </a:solidFill>
                <a:latin typeface="Arial Narrow" pitchFamily="34" charset="0"/>
              </a:rPr>
              <a:t> (black or dark),</a:t>
            </a:r>
            <a:r>
              <a:rPr lang="en-US" sz="2400" i="1" dirty="0" smtClean="0">
                <a:solidFill>
                  <a:schemeClr val="bg1"/>
                </a:solidFill>
                <a:latin typeface="Arial Narrow" pitchFamily="34" charset="0"/>
              </a:rPr>
              <a:t>open</a:t>
            </a:r>
            <a:r>
              <a:rPr lang="en-US" sz="2400" dirty="0" smtClean="0">
                <a:solidFill>
                  <a:schemeClr val="bg1"/>
                </a:solidFill>
                <a:latin typeface="Arial Narrow" pitchFamily="34" charset="0"/>
              </a:rPr>
              <a:t> or </a:t>
            </a:r>
            <a:r>
              <a:rPr lang="en-US" sz="2400" i="1" dirty="0" smtClean="0">
                <a:solidFill>
                  <a:schemeClr val="bg1"/>
                </a:solidFill>
                <a:latin typeface="Arial Narrow" pitchFamily="34" charset="0"/>
              </a:rPr>
              <a:t>closed</a:t>
            </a:r>
            <a:r>
              <a:rPr lang="en-US" sz="2400" dirty="0" smtClean="0">
                <a:solidFill>
                  <a:schemeClr val="bg1"/>
                </a:solidFill>
                <a:latin typeface="Arial Narrow" pitchFamily="34" charset="0"/>
              </a:rPr>
              <a:t>, </a:t>
            </a:r>
            <a:r>
              <a:rPr lang="en-US" sz="2400" i="1" dirty="0" smtClean="0">
                <a:solidFill>
                  <a:schemeClr val="bg1"/>
                </a:solidFill>
                <a:latin typeface="Arial Narrow" pitchFamily="34" charset="0"/>
              </a:rPr>
              <a:t>shallow</a:t>
            </a:r>
            <a:r>
              <a:rPr lang="en-US" sz="2400" dirty="0" smtClean="0">
                <a:solidFill>
                  <a:schemeClr val="bg1"/>
                </a:solidFill>
                <a:latin typeface="Arial Narrow" pitchFamily="34" charset="0"/>
              </a:rPr>
              <a:t> or </a:t>
            </a:r>
            <a:r>
              <a:rPr lang="en-US" sz="2400" i="1" dirty="0" smtClean="0">
                <a:solidFill>
                  <a:schemeClr val="bg1"/>
                </a:solidFill>
                <a:latin typeface="Arial Narrow" pitchFamily="34" charset="0"/>
              </a:rPr>
              <a:t>deep</a:t>
            </a:r>
            <a:r>
              <a:rPr lang="en-US" sz="2400" dirty="0" smtClean="0">
                <a:solidFill>
                  <a:schemeClr val="bg1"/>
                </a:solidFill>
                <a:latin typeface="Arial Narrow" pitchFamily="34" charset="0"/>
              </a:rPr>
              <a:t> and </a:t>
            </a:r>
            <a:r>
              <a:rPr lang="en-US" sz="2400" i="1" dirty="0" smtClean="0">
                <a:solidFill>
                  <a:schemeClr val="bg1"/>
                </a:solidFill>
                <a:latin typeface="Arial Narrow" pitchFamily="34" charset="0"/>
              </a:rPr>
              <a:t>two-dimensional</a:t>
            </a:r>
            <a:r>
              <a:rPr lang="en-US" sz="2400" dirty="0" smtClean="0">
                <a:solidFill>
                  <a:schemeClr val="bg1"/>
                </a:solidFill>
                <a:latin typeface="Arial Narrow" pitchFamily="34" charset="0"/>
              </a:rPr>
              <a:t> or </a:t>
            </a:r>
            <a:r>
              <a:rPr lang="en-US" sz="2400" i="1" dirty="0" smtClean="0">
                <a:solidFill>
                  <a:schemeClr val="bg1"/>
                </a:solidFill>
                <a:latin typeface="Arial Narrow" pitchFamily="34" charset="0"/>
              </a:rPr>
              <a:t>three-dimensional</a:t>
            </a:r>
            <a:r>
              <a:rPr lang="en-US" sz="2400" dirty="0" smtClean="0">
                <a:solidFill>
                  <a:schemeClr val="bg1"/>
                </a:solidFill>
                <a:latin typeface="Arial Narrow" pitchFamily="34" charset="0"/>
              </a:rPr>
              <a:t>. </a:t>
            </a:r>
          </a:p>
          <a:p>
            <a:r>
              <a:rPr lang="en-US" sz="2400" dirty="0" smtClean="0">
                <a:solidFill>
                  <a:schemeClr val="bg1"/>
                </a:solidFill>
                <a:latin typeface="Arial Narrow" pitchFamily="34" charset="0"/>
              </a:rPr>
              <a:t>Sometimes space isn't actually within a piece, but the </a:t>
            </a:r>
            <a:r>
              <a:rPr lang="en-US" sz="2400" i="1" dirty="0" smtClean="0">
                <a:solidFill>
                  <a:schemeClr val="bg1"/>
                </a:solidFill>
                <a:latin typeface="Arial Narrow" pitchFamily="34" charset="0"/>
              </a:rPr>
              <a:t>illusion</a:t>
            </a:r>
            <a:r>
              <a:rPr lang="en-US" sz="2400" dirty="0" smtClean="0">
                <a:solidFill>
                  <a:schemeClr val="bg1"/>
                </a:solidFill>
                <a:latin typeface="Arial Narrow" pitchFamily="34" charset="0"/>
              </a:rPr>
              <a:t> of it is.</a:t>
            </a:r>
          </a:p>
          <a:p>
            <a:endParaRPr lang="en-US" dirty="0">
              <a:latin typeface="Arial Narrow" pitchFamily="34" charset="0"/>
            </a:endParaRPr>
          </a:p>
        </p:txBody>
      </p:sp>
      <p:pic>
        <p:nvPicPr>
          <p:cNvPr id="7170" name="Picture 2" descr="C:\Documents and Settings\Sir Randy\My Documents\My Pictures\NegativeSpace-Vase.jpg"/>
          <p:cNvPicPr>
            <a:picLocks noChangeAspect="1" noChangeArrowheads="1"/>
          </p:cNvPicPr>
          <p:nvPr/>
        </p:nvPicPr>
        <p:blipFill>
          <a:blip r:embed="rId2">
            <a:lum contrast="30000"/>
          </a:blip>
          <a:srcRect l="1951" t="3294" r="2439" b="11050"/>
          <a:stretch>
            <a:fillRect/>
          </a:stretch>
        </p:blipFill>
        <p:spPr bwMode="auto">
          <a:xfrm>
            <a:off x="304800" y="1524000"/>
            <a:ext cx="419100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3527158"/>
      </p:ext>
    </p:extLst>
  </p:cSld>
  <p:clrMapOvr>
    <a:masterClrMapping/>
  </p:clrMapOvr>
  <p:transition spd="slow">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style>
          <a:lnRef idx="2">
            <a:schemeClr val="accent2"/>
          </a:lnRef>
          <a:fillRef idx="1">
            <a:schemeClr val="lt1"/>
          </a:fillRef>
          <a:effectRef idx="0">
            <a:schemeClr val="accent2"/>
          </a:effectRef>
          <a:fontRef idx="minor">
            <a:schemeClr val="dk1"/>
          </a:fontRef>
        </p:style>
        <p:txBody>
          <a:bodyPr/>
          <a:lstStyle/>
          <a:p>
            <a:r>
              <a:rPr lang="en-US" sz="5400" dirty="0" smtClean="0">
                <a:latin typeface="Bauhaus 93" pitchFamily="82" charset="0"/>
              </a:rPr>
              <a:t>Kinds of Space</a:t>
            </a:r>
            <a:endParaRPr lang="en-US" sz="5400" dirty="0">
              <a:latin typeface="Bauhaus 93" pitchFamily="82" charset="0"/>
            </a:endParaRPr>
          </a:p>
        </p:txBody>
      </p:sp>
      <p:sp>
        <p:nvSpPr>
          <p:cNvPr id="4" name="Text Placeholder 3"/>
          <p:cNvSpPr>
            <a:spLocks noGrp="1"/>
          </p:cNvSpPr>
          <p:nvPr>
            <p:ph type="body" sz="half" idx="2"/>
          </p:nvPr>
        </p:nvSpPr>
        <p:spPr>
          <a:xfrm>
            <a:off x="4648200" y="1981200"/>
            <a:ext cx="4191000" cy="4114800"/>
          </a:xfrm>
          <a:solidFill>
            <a:srgbClr val="002060"/>
          </a:solidFill>
          <a:ln>
            <a:solidFill>
              <a:schemeClr val="tx2"/>
            </a:solidFill>
          </a:ln>
        </p:spPr>
        <p:txBody>
          <a:bodyPr/>
          <a:lstStyle/>
          <a:p>
            <a:r>
              <a:rPr lang="en-US" b="1" i="1" dirty="0" smtClean="0">
                <a:solidFill>
                  <a:schemeClr val="bg1"/>
                </a:solidFill>
                <a:latin typeface="Arial Narrow" pitchFamily="34" charset="0"/>
              </a:rPr>
              <a:t>Positive space</a:t>
            </a:r>
            <a:r>
              <a:rPr lang="en-US" b="1" dirty="0" smtClean="0">
                <a:solidFill>
                  <a:schemeClr val="bg1"/>
                </a:solidFill>
                <a:latin typeface="Arial Narrow" pitchFamily="34" charset="0"/>
              </a:rPr>
              <a:t> </a:t>
            </a:r>
            <a:r>
              <a:rPr lang="en-US" dirty="0" smtClean="0">
                <a:solidFill>
                  <a:schemeClr val="bg1"/>
                </a:solidFill>
                <a:latin typeface="Arial Narrow" pitchFamily="34" charset="0"/>
              </a:rPr>
              <a:t>- the areas in a work of art that are the subjects, or areas of interest. </a:t>
            </a:r>
          </a:p>
          <a:p>
            <a:r>
              <a:rPr lang="en-US" b="1" i="1" dirty="0" smtClean="0">
                <a:solidFill>
                  <a:schemeClr val="bg1"/>
                </a:solidFill>
                <a:latin typeface="Arial Narrow" pitchFamily="34" charset="0"/>
              </a:rPr>
              <a:t>Negative space</a:t>
            </a:r>
            <a:r>
              <a:rPr lang="en-US" b="1" dirty="0" smtClean="0">
                <a:solidFill>
                  <a:schemeClr val="bg1"/>
                </a:solidFill>
                <a:latin typeface="Arial Narrow" pitchFamily="34" charset="0"/>
              </a:rPr>
              <a:t> </a:t>
            </a:r>
            <a:r>
              <a:rPr lang="en-US" dirty="0" smtClean="0">
                <a:solidFill>
                  <a:schemeClr val="bg1"/>
                </a:solidFill>
                <a:latin typeface="Arial Narrow" pitchFamily="34" charset="0"/>
              </a:rPr>
              <a:t>– areas around the subjects, or areas of interest.</a:t>
            </a:r>
            <a:endParaRPr lang="en-US" dirty="0">
              <a:solidFill>
                <a:schemeClr val="bg1"/>
              </a:solidFill>
              <a:latin typeface="Arial Narrow" pitchFamily="34" charset="0"/>
            </a:endParaRPr>
          </a:p>
        </p:txBody>
      </p:sp>
      <p:pic>
        <p:nvPicPr>
          <p:cNvPr id="58370" name="Picture 2" descr="C:\Documents and Settings\Sir Randy\My Documents\My Pictures\space.jpg"/>
          <p:cNvPicPr>
            <a:picLocks noChangeAspect="1" noChangeArrowheads="1"/>
          </p:cNvPicPr>
          <p:nvPr/>
        </p:nvPicPr>
        <p:blipFill>
          <a:blip r:embed="rId2"/>
          <a:srcRect/>
          <a:stretch>
            <a:fillRect/>
          </a:stretch>
        </p:blipFill>
        <p:spPr bwMode="auto">
          <a:xfrm>
            <a:off x="609600" y="1981200"/>
            <a:ext cx="3886200" cy="4114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1838296"/>
      </p:ext>
    </p:extLst>
  </p:cSld>
  <p:clrMapOvr>
    <a:masterClrMapping/>
  </p:clrMapOvr>
  <p:transition spd="slow">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6019800"/>
          </a:xfrm>
        </p:spPr>
        <p:txBody>
          <a:bodyPr/>
          <a:lstStyle/>
          <a:p>
            <a:pPr algn="just"/>
            <a:r>
              <a:rPr lang="en-PH" sz="3400" b="1" dirty="0" smtClean="0"/>
              <a:t>Shape, Form,</a:t>
            </a:r>
            <a:r>
              <a:rPr lang="en-PH" sz="3400" dirty="0" smtClean="0"/>
              <a:t> and </a:t>
            </a:r>
            <a:r>
              <a:rPr lang="en-PH" sz="3400" b="1" dirty="0" smtClean="0"/>
              <a:t>Volume </a:t>
            </a:r>
            <a:r>
              <a:rPr lang="en-PH" sz="3400" dirty="0" smtClean="0"/>
              <a:t>are words that are used to describe </a:t>
            </a:r>
            <a:r>
              <a:rPr lang="en-PH" sz="3400" b="1" dirty="0" smtClean="0"/>
              <a:t>distinct areas</a:t>
            </a:r>
            <a:r>
              <a:rPr lang="en-PH" sz="3400" dirty="0" smtClean="0"/>
              <a:t> or </a:t>
            </a:r>
            <a:r>
              <a:rPr lang="en-PH" sz="3400" b="1" dirty="0" smtClean="0"/>
              <a:t>parts </a:t>
            </a:r>
            <a:r>
              <a:rPr lang="en-PH" sz="3400" dirty="0" smtClean="0"/>
              <a:t>of </a:t>
            </a:r>
            <a:r>
              <a:rPr lang="en-PH" sz="3400" b="1" dirty="0" smtClean="0"/>
              <a:t>works of art </a:t>
            </a:r>
            <a:r>
              <a:rPr lang="en-PH" sz="3400" dirty="0" smtClean="0"/>
              <a:t>or architecture.</a:t>
            </a:r>
            <a:br>
              <a:rPr lang="en-PH" sz="3400" dirty="0" smtClean="0"/>
            </a:br>
            <a:r>
              <a:rPr lang="en-PH" sz="3600" dirty="0" smtClean="0"/>
              <a:t>	</a:t>
            </a:r>
            <a:endParaRPr lang="en-PH" sz="3200" dirty="0"/>
          </a:p>
        </p:txBody>
      </p:sp>
    </p:spTree>
    <p:extLst>
      <p:ext uri="{BB962C8B-B14F-4D97-AF65-F5344CB8AC3E}">
        <p14:creationId xmlns:p14="http://schemas.microsoft.com/office/powerpoint/2010/main" val="1498465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48200" y="1752600"/>
            <a:ext cx="3810000" cy="3352800"/>
          </a:xfrm>
          <a:solidFill>
            <a:schemeClr val="accent1">
              <a:lumMod val="60000"/>
              <a:lumOff val="40000"/>
            </a:schemeClr>
          </a:solidFill>
        </p:spPr>
        <p:txBody>
          <a:bodyPr/>
          <a:lstStyle/>
          <a:p>
            <a:r>
              <a:rPr lang="en-US" b="1" i="1" dirty="0" smtClean="0">
                <a:latin typeface="Arial Narrow" pitchFamily="34" charset="0"/>
              </a:rPr>
              <a:t>Form</a:t>
            </a:r>
            <a:r>
              <a:rPr lang="en-US" dirty="0" smtClean="0">
                <a:latin typeface="Arial Narrow" pitchFamily="34" charset="0"/>
              </a:rPr>
              <a:t> applies to the over-all design of a work of art. </a:t>
            </a:r>
          </a:p>
          <a:p>
            <a:r>
              <a:rPr lang="en-US" dirty="0" smtClean="0">
                <a:latin typeface="Arial Narrow" pitchFamily="34" charset="0"/>
              </a:rPr>
              <a:t>It describes the structure or shape of an object.</a:t>
            </a:r>
            <a:endParaRPr lang="en-US" dirty="0">
              <a:latin typeface="Arial Narrow" pitchFamily="34" charset="0"/>
            </a:endParaRPr>
          </a:p>
        </p:txBody>
      </p:sp>
      <p:sp>
        <p:nvSpPr>
          <p:cNvPr id="5" name="Curved Down Ribbon 4"/>
          <p:cNvSpPr/>
          <p:nvPr/>
        </p:nvSpPr>
        <p:spPr>
          <a:xfrm>
            <a:off x="2438400" y="228600"/>
            <a:ext cx="4495800" cy="1216152"/>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6600"/>
                </a:solidFill>
                <a:latin typeface="Showcard Gothic" pitchFamily="82" charset="0"/>
              </a:rPr>
              <a:t>FORM</a:t>
            </a:r>
            <a:endParaRPr lang="en-US" sz="4800" dirty="0">
              <a:solidFill>
                <a:srgbClr val="FF6600"/>
              </a:solidFill>
              <a:latin typeface="Showcard Gothic" pitchFamily="82" charset="0"/>
            </a:endParaRPr>
          </a:p>
        </p:txBody>
      </p:sp>
      <p:pic>
        <p:nvPicPr>
          <p:cNvPr id="59394" name="Picture 2" descr="C:\Documents and Settings\Sir Randy\My Documents\My Pictures\kimono.gif"/>
          <p:cNvPicPr>
            <a:picLocks noGrp="1" noChangeAspect="1" noChangeArrowheads="1"/>
          </p:cNvPicPr>
          <p:nvPr>
            <p:ph type="clipArt" sz="half" idx="1"/>
          </p:nvPr>
        </p:nvPicPr>
        <p:blipFill>
          <a:blip r:embed="rId2"/>
          <a:srcRect t="1852" r="483" b="10025"/>
          <a:stretch>
            <a:fillRect/>
          </a:stretch>
        </p:blipFill>
        <p:spPr bwMode="auto">
          <a:xfrm>
            <a:off x="685800" y="1752600"/>
            <a:ext cx="3733800" cy="2286000"/>
          </a:xfrm>
          <a:prstGeom prst="rect">
            <a:avLst/>
          </a:prstGeom>
          <a:noFill/>
        </p:spPr>
      </p:pic>
      <p:pic>
        <p:nvPicPr>
          <p:cNvPr id="59395" name="Picture 3" descr="C:\Documents and Settings\Sir Randy\My Documents\My Pictures\chair.gif"/>
          <p:cNvPicPr>
            <a:picLocks noChangeAspect="1" noChangeArrowheads="1"/>
          </p:cNvPicPr>
          <p:nvPr/>
        </p:nvPicPr>
        <p:blipFill>
          <a:blip r:embed="rId3"/>
          <a:srcRect t="8923" r="11712" b="7385"/>
          <a:stretch>
            <a:fillRect/>
          </a:stretch>
        </p:blipFill>
        <p:spPr bwMode="auto">
          <a:xfrm>
            <a:off x="685800" y="4038600"/>
            <a:ext cx="3733800" cy="2590800"/>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8509893"/>
      </p:ext>
    </p:extLst>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609600"/>
            <a:ext cx="8229600" cy="1143000"/>
          </a:xfrm>
        </p:spPr>
        <p:txBody>
          <a:bodyPr/>
          <a:lstStyle/>
          <a:p>
            <a:pPr algn="l" eaLnBrk="1" hangingPunct="1"/>
            <a:r>
              <a:rPr lang="en-US" sz="4000" b="1" dirty="0" smtClean="0"/>
              <a:t>  LINE</a:t>
            </a:r>
          </a:p>
        </p:txBody>
      </p:sp>
      <p:sp>
        <p:nvSpPr>
          <p:cNvPr id="4" name="Content Placeholder 3"/>
          <p:cNvSpPr>
            <a:spLocks noGrp="1"/>
          </p:cNvSpPr>
          <p:nvPr>
            <p:ph sz="half" idx="2"/>
          </p:nvPr>
        </p:nvSpPr>
        <p:spPr>
          <a:xfrm>
            <a:off x="609600" y="1981200"/>
            <a:ext cx="7848600" cy="3276599"/>
          </a:xfrm>
        </p:spPr>
        <p:txBody>
          <a:bodyPr/>
          <a:lstStyle/>
          <a:p>
            <a:pPr eaLnBrk="1" hangingPunct="1">
              <a:defRPr/>
            </a:pPr>
            <a:r>
              <a:rPr lang="en-US" sz="3200" dirty="0" smtClean="0"/>
              <a:t>is an important element at the disposal of every artist.</a:t>
            </a:r>
          </a:p>
          <a:p>
            <a:pPr eaLnBrk="1" hangingPunct="1">
              <a:defRPr/>
            </a:pPr>
            <a:endParaRPr lang="en-US" sz="1600" dirty="0" smtClean="0"/>
          </a:p>
          <a:p>
            <a:pPr eaLnBrk="1" hangingPunct="1">
              <a:defRPr/>
            </a:pPr>
            <a:r>
              <a:rPr lang="en-US" sz="3200" dirty="0" smtClean="0"/>
              <a:t>always has direction, always moving.</a:t>
            </a:r>
          </a:p>
          <a:p>
            <a:pPr eaLnBrk="1" hangingPunct="1">
              <a:defRPr/>
            </a:pPr>
            <a:endParaRPr lang="en-US" sz="1600" dirty="0" smtClean="0"/>
          </a:p>
          <a:p>
            <a:pPr eaLnBrk="1" hangingPunct="1">
              <a:defRPr/>
            </a:pPr>
            <a:r>
              <a:rPr lang="en-US" sz="3200" dirty="0" smtClean="0"/>
              <a:t>as used in any work of art, may either be straight or curved.   </a:t>
            </a:r>
          </a:p>
          <a:p>
            <a:pPr eaLnBrk="1" hangingPunct="1">
              <a:defRPr/>
            </a:pPr>
            <a:endParaRPr lang="en-US" dirty="0" smtClean="0"/>
          </a:p>
        </p:txBody>
      </p:sp>
    </p:spTree>
    <p:extLst>
      <p:ext uri="{BB962C8B-B14F-4D97-AF65-F5344CB8AC3E}">
        <p14:creationId xmlns:p14="http://schemas.microsoft.com/office/powerpoint/2010/main" val="327550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82000" cy="6172200"/>
          </a:xfrm>
        </p:spPr>
        <p:txBody>
          <a:bodyPr/>
          <a:lstStyle/>
          <a:p>
            <a:pPr algn="l"/>
            <a:r>
              <a:rPr lang="en-PH" sz="3600" b="1" u="sng" dirty="0" smtClean="0"/>
              <a:t/>
            </a:r>
            <a:br>
              <a:rPr lang="en-PH" sz="3600" b="1" u="sng" dirty="0" smtClean="0"/>
            </a:br>
            <a:r>
              <a:rPr lang="en-PH" sz="3600" b="1" u="sng" dirty="0" smtClean="0"/>
              <a:t>The Art Element of Form</a:t>
            </a:r>
            <a:r>
              <a:rPr lang="en-PH" sz="3600" dirty="0" smtClean="0"/>
              <a:t/>
            </a:r>
            <a:br>
              <a:rPr lang="en-PH" sz="3600" dirty="0" smtClean="0"/>
            </a:br>
            <a:r>
              <a:rPr lang="en-PH" sz="2000" dirty="0" smtClean="0"/>
              <a:t/>
            </a:r>
            <a:br>
              <a:rPr lang="en-PH" sz="2000" dirty="0" smtClean="0"/>
            </a:br>
            <a:r>
              <a:rPr lang="en-PH" sz="3600" b="1" dirty="0" smtClean="0"/>
              <a:t>	</a:t>
            </a:r>
            <a:r>
              <a:rPr lang="en-PH" sz="3600" dirty="0" smtClean="0"/>
              <a:t>Form refers to a three-dimensional object. As such, form is an art term that is only applied to those artworks that are three-dimensional, such as sculpture and pottery.</a:t>
            </a:r>
            <a:br>
              <a:rPr lang="en-PH" sz="3600" dirty="0" smtClean="0"/>
            </a:br>
            <a:r>
              <a:rPr lang="en-PH" sz="1800" dirty="0" smtClean="0"/>
              <a:t/>
            </a:r>
            <a:br>
              <a:rPr lang="en-PH" sz="1800" dirty="0" smtClean="0"/>
            </a:br>
            <a:r>
              <a:rPr lang="en-PH" sz="3600" dirty="0" smtClean="0"/>
              <a:t>	Forms, much like shapes, can be geometric or organic. Geometric forms have hard lines and edges. Organic forms are curvy and more free-form.</a:t>
            </a:r>
            <a:br>
              <a:rPr lang="en-PH" sz="3600" dirty="0" smtClean="0"/>
            </a:br>
            <a:endParaRPr lang="en-PH" sz="3600" dirty="0"/>
          </a:p>
        </p:txBody>
      </p:sp>
    </p:spTree>
    <p:extLst>
      <p:ext uri="{BB962C8B-B14F-4D97-AF65-F5344CB8AC3E}">
        <p14:creationId xmlns:p14="http://schemas.microsoft.com/office/powerpoint/2010/main" val="3849945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a:gradFill>
            <a:gsLst>
              <a:gs pos="0">
                <a:srgbClr val="000082"/>
              </a:gs>
              <a:gs pos="30000">
                <a:srgbClr val="66008F"/>
              </a:gs>
              <a:gs pos="64999">
                <a:srgbClr val="BA0066"/>
              </a:gs>
              <a:gs pos="89999">
                <a:srgbClr val="FF0000"/>
              </a:gs>
              <a:gs pos="100000">
                <a:srgbClr val="FF8200"/>
              </a:gs>
            </a:gsLst>
            <a:lin ang="0" scaled="1"/>
          </a:gradFill>
        </p:spPr>
        <p:txBody>
          <a:bodyPr/>
          <a:lstStyle/>
          <a:p>
            <a:r>
              <a:rPr lang="en-US" b="1" dirty="0" smtClean="0">
                <a:solidFill>
                  <a:schemeClr val="bg1"/>
                </a:solidFill>
              </a:rPr>
              <a:t>Types of Form</a:t>
            </a:r>
            <a:endParaRPr lang="en-US" b="1" dirty="0">
              <a:solidFill>
                <a:schemeClr val="bg1"/>
              </a:solidFill>
            </a:endParaRPr>
          </a:p>
        </p:txBody>
      </p:sp>
      <p:sp>
        <p:nvSpPr>
          <p:cNvPr id="4" name="Text Placeholder 3"/>
          <p:cNvSpPr>
            <a:spLocks noGrp="1"/>
          </p:cNvSpPr>
          <p:nvPr>
            <p:ph type="body" sz="half" idx="2"/>
          </p:nvPr>
        </p:nvSpPr>
        <p:spPr>
          <a:xfrm>
            <a:off x="304800" y="1905000"/>
            <a:ext cx="8534400" cy="4648200"/>
          </a:xfrm>
          <a:solidFill>
            <a:srgbClr val="002060"/>
          </a:solidFill>
        </p:spPr>
        <p:txBody>
          <a:bodyPr/>
          <a:lstStyle/>
          <a:p>
            <a:pPr algn="just"/>
            <a:r>
              <a:rPr lang="en-US" sz="2800" dirty="0" smtClean="0">
                <a:solidFill>
                  <a:schemeClr val="accent3">
                    <a:lumMod val="95000"/>
                  </a:schemeClr>
                </a:solidFill>
                <a:latin typeface="Arial Narrow" pitchFamily="34" charset="0"/>
              </a:rPr>
              <a:t>Form and shape can also be described as either </a:t>
            </a:r>
            <a:r>
              <a:rPr lang="en-US" sz="2800" b="1" dirty="0" smtClean="0">
                <a:solidFill>
                  <a:schemeClr val="accent3">
                    <a:lumMod val="95000"/>
                  </a:schemeClr>
                </a:solidFill>
                <a:latin typeface="Arial Narrow" pitchFamily="34" charset="0"/>
              </a:rPr>
              <a:t>organic</a:t>
            </a:r>
            <a:r>
              <a:rPr lang="en-US" sz="2800" dirty="0" smtClean="0">
                <a:solidFill>
                  <a:schemeClr val="accent3">
                    <a:lumMod val="95000"/>
                  </a:schemeClr>
                </a:solidFill>
                <a:latin typeface="Arial Narrow" pitchFamily="34" charset="0"/>
              </a:rPr>
              <a:t> or </a:t>
            </a:r>
            <a:r>
              <a:rPr lang="en-US" sz="2800" b="1" dirty="0" smtClean="0">
                <a:solidFill>
                  <a:schemeClr val="accent3">
                    <a:lumMod val="95000"/>
                  </a:schemeClr>
                </a:solidFill>
                <a:latin typeface="Arial Narrow" pitchFamily="34" charset="0"/>
              </a:rPr>
              <a:t>geometric.</a:t>
            </a:r>
            <a:r>
              <a:rPr lang="en-US" sz="2800" dirty="0" smtClean="0">
                <a:solidFill>
                  <a:schemeClr val="accent3">
                    <a:lumMod val="95000"/>
                  </a:schemeClr>
                </a:solidFill>
                <a:latin typeface="Arial Narrow" pitchFamily="34" charset="0"/>
              </a:rPr>
              <a:t> </a:t>
            </a:r>
          </a:p>
          <a:p>
            <a:pPr algn="just"/>
            <a:r>
              <a:rPr lang="en-US" sz="2800" b="1" i="1" dirty="0" smtClean="0">
                <a:solidFill>
                  <a:schemeClr val="accent3">
                    <a:lumMod val="95000"/>
                  </a:schemeClr>
                </a:solidFill>
                <a:latin typeface="Arial Narrow" pitchFamily="34" charset="0"/>
              </a:rPr>
              <a:t>Organic forms </a:t>
            </a:r>
            <a:r>
              <a:rPr lang="en-US" sz="2800" dirty="0" smtClean="0">
                <a:solidFill>
                  <a:schemeClr val="accent3">
                    <a:lumMod val="95000"/>
                  </a:schemeClr>
                </a:solidFill>
                <a:latin typeface="Arial Narrow" pitchFamily="34" charset="0"/>
              </a:rPr>
              <a:t>such as these snow-covered boulders typically are irregular in outline, and often asymmetrical. Organic forms are most often thought of as naturally occurring.</a:t>
            </a:r>
          </a:p>
          <a:p>
            <a:pPr algn="just"/>
            <a:r>
              <a:rPr lang="en-US" sz="2800" b="1" i="1" dirty="0" smtClean="0">
                <a:solidFill>
                  <a:schemeClr val="accent3">
                    <a:lumMod val="95000"/>
                  </a:schemeClr>
                </a:solidFill>
                <a:latin typeface="Arial Narrow" pitchFamily="34" charset="0"/>
              </a:rPr>
              <a:t>Geometric forms </a:t>
            </a:r>
            <a:r>
              <a:rPr lang="en-US" sz="2800" dirty="0" smtClean="0">
                <a:solidFill>
                  <a:schemeClr val="accent3">
                    <a:lumMod val="95000"/>
                  </a:schemeClr>
                </a:solidFill>
                <a:latin typeface="Arial Narrow" pitchFamily="34" charset="0"/>
              </a:rPr>
              <a:t>are those which correspond to named regular shapes, such as squares, rectangles, circles, cubes, spheres, cones, and other regular forms. </a:t>
            </a:r>
            <a:endParaRPr lang="en-US" sz="2800" dirty="0">
              <a:solidFill>
                <a:schemeClr val="accent3">
                  <a:lumMod val="95000"/>
                </a:schemeClr>
              </a:solidFill>
              <a:latin typeface="Arial Narrow" pitchFamily="34" charset="0"/>
            </a:endParaRPr>
          </a:p>
        </p:txBody>
      </p:sp>
    </p:spTree>
    <p:extLst>
      <p:ext uri="{BB962C8B-B14F-4D97-AF65-F5344CB8AC3E}">
        <p14:creationId xmlns:p14="http://schemas.microsoft.com/office/powerpoint/2010/main" val="3462698033"/>
      </p:ext>
    </p:extLst>
  </p:cSld>
  <p:clrMapOvr>
    <a:masterClrMapping/>
  </p:clrMapOvr>
  <p:transition spd="slow">
    <p:strip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and Geometric Forms</a:t>
            </a:r>
            <a:endParaRPr lang="en-US" dirty="0"/>
          </a:p>
        </p:txBody>
      </p:sp>
      <p:pic>
        <p:nvPicPr>
          <p:cNvPr id="5" name="ClipArt Placeholder 4" descr="images (9).jpg"/>
          <p:cNvPicPr>
            <a:picLocks noGrp="1" noChangeAspect="1"/>
          </p:cNvPicPr>
          <p:nvPr>
            <p:ph type="clipArt" sz="half" idx="1"/>
          </p:nvPr>
        </p:nvPicPr>
        <p:blipFill>
          <a:blip r:embed="rId2"/>
          <a:stretch>
            <a:fillRect/>
          </a:stretch>
        </p:blipFill>
        <p:spPr>
          <a:xfrm>
            <a:off x="685786" y="1981200"/>
            <a:ext cx="5477348" cy="4572000"/>
          </a:xfrm>
        </p:spPr>
      </p:pic>
    </p:spTree>
    <p:extLst>
      <p:ext uri="{BB962C8B-B14F-4D97-AF65-F5344CB8AC3E}">
        <p14:creationId xmlns:p14="http://schemas.microsoft.com/office/powerpoint/2010/main" val="3063799221"/>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694" y="76200"/>
            <a:ext cx="3778060" cy="5024819"/>
          </a:xfrm>
          <a:prstGeom prst="rect">
            <a:avLst/>
          </a:prstGeom>
        </p:spPr>
      </p:pic>
      <p:sp>
        <p:nvSpPr>
          <p:cNvPr id="5" name="Rectangle 4"/>
          <p:cNvSpPr/>
          <p:nvPr/>
        </p:nvSpPr>
        <p:spPr>
          <a:xfrm>
            <a:off x="4982974" y="5101019"/>
            <a:ext cx="4381500" cy="646331"/>
          </a:xfrm>
          <a:prstGeom prst="rect">
            <a:avLst/>
          </a:prstGeom>
        </p:spPr>
        <p:txBody>
          <a:bodyPr wrap="square">
            <a:spAutoFit/>
          </a:bodyPr>
          <a:lstStyle/>
          <a:p>
            <a:r>
              <a:rPr lang="en-PH" b="1" dirty="0">
                <a:solidFill>
                  <a:srgbClr val="333333"/>
                </a:solidFill>
                <a:latin typeface="arial" panose="020B0604020202020204" pitchFamily="34" charset="0"/>
              </a:rPr>
              <a:t>Kenneth </a:t>
            </a:r>
            <a:r>
              <a:rPr lang="en-PH" b="1" dirty="0" err="1">
                <a:solidFill>
                  <a:srgbClr val="333333"/>
                </a:solidFill>
                <a:latin typeface="arial" panose="020B0604020202020204" pitchFamily="34" charset="0"/>
              </a:rPr>
              <a:t>Cobonpue</a:t>
            </a:r>
            <a:r>
              <a:rPr lang="en-PH" b="1" dirty="0">
                <a:solidFill>
                  <a:srgbClr val="333333"/>
                </a:solidFill>
                <a:latin typeface="arial" panose="020B0604020202020204" pitchFamily="34" charset="0"/>
              </a:rPr>
              <a:t> 's </a:t>
            </a:r>
            <a:r>
              <a:rPr lang="en-PH" b="1" dirty="0" err="1">
                <a:solidFill>
                  <a:srgbClr val="333333"/>
                </a:solidFill>
                <a:latin typeface="arial" panose="020B0604020202020204" pitchFamily="34" charset="0"/>
              </a:rPr>
              <a:t>Knottee</a:t>
            </a:r>
            <a:r>
              <a:rPr lang="en-PH" b="1" dirty="0">
                <a:solidFill>
                  <a:srgbClr val="333333"/>
                </a:solidFill>
                <a:latin typeface="arial" panose="020B0604020202020204" pitchFamily="34" charset="0"/>
              </a:rPr>
              <a:t> hanging lamp </a:t>
            </a:r>
            <a:r>
              <a:rPr lang="en-PH" b="1" dirty="0" smtClean="0">
                <a:solidFill>
                  <a:srgbClr val="333333"/>
                </a:solidFill>
                <a:latin typeface="arial" panose="020B0604020202020204" pitchFamily="34" charset="0"/>
              </a:rPr>
              <a:t>at </a:t>
            </a:r>
            <a:r>
              <a:rPr lang="en-PH" b="1" dirty="0">
                <a:solidFill>
                  <a:srgbClr val="333333"/>
                </a:solidFill>
                <a:latin typeface="arial" panose="020B0604020202020204" pitchFamily="34" charset="0"/>
              </a:rPr>
              <a:t>Hive</a:t>
            </a:r>
            <a:endParaRPr lang="en-PH"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1" y="2438400"/>
            <a:ext cx="5206283" cy="4328428"/>
          </a:xfrm>
          <a:prstGeom prst="rect">
            <a:avLst/>
          </a:prstGeom>
        </p:spPr>
      </p:pic>
      <p:sp>
        <p:nvSpPr>
          <p:cNvPr id="7" name="Rectangle 6"/>
          <p:cNvSpPr/>
          <p:nvPr/>
        </p:nvSpPr>
        <p:spPr>
          <a:xfrm>
            <a:off x="437219" y="776406"/>
            <a:ext cx="4842993" cy="1015663"/>
          </a:xfrm>
          <a:prstGeom prst="rect">
            <a:avLst/>
          </a:prstGeom>
        </p:spPr>
        <p:txBody>
          <a:bodyPr wrap="none">
            <a:spAutoFit/>
          </a:bodyPr>
          <a:lstStyle/>
          <a:p>
            <a:r>
              <a:rPr lang="en-PH" sz="3000" b="1" dirty="0" smtClean="0">
                <a:solidFill>
                  <a:srgbClr val="333333"/>
                </a:solidFill>
                <a:latin typeface="arial" panose="020B0604020202020204" pitchFamily="34" charset="0"/>
              </a:rPr>
              <a:t>KENNETH COBONPUE’S </a:t>
            </a:r>
          </a:p>
          <a:p>
            <a:r>
              <a:rPr lang="en-PH" sz="3000" b="1" dirty="0" smtClean="0">
                <a:solidFill>
                  <a:srgbClr val="333333"/>
                </a:solidFill>
                <a:latin typeface="arial" panose="020B0604020202020204" pitchFamily="34" charset="0"/>
              </a:rPr>
              <a:t>DESIGNS</a:t>
            </a:r>
            <a:endParaRPr lang="en-PH" sz="3000" dirty="0"/>
          </a:p>
        </p:txBody>
      </p:sp>
    </p:spTree>
    <p:extLst>
      <p:ext uri="{BB962C8B-B14F-4D97-AF65-F5344CB8AC3E}">
        <p14:creationId xmlns:p14="http://schemas.microsoft.com/office/powerpoint/2010/main" val="198583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79" y="395201"/>
            <a:ext cx="4650981" cy="2819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705" y="2714625"/>
            <a:ext cx="4305300" cy="39909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541" y="583758"/>
            <a:ext cx="3845052" cy="19920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863" y="3476905"/>
            <a:ext cx="3952874" cy="2667000"/>
          </a:xfrm>
          <a:prstGeom prst="rect">
            <a:avLst/>
          </a:prstGeom>
        </p:spPr>
      </p:pic>
      <p:sp>
        <p:nvSpPr>
          <p:cNvPr id="7" name="Title 1"/>
          <p:cNvSpPr txBox="1">
            <a:spLocks/>
          </p:cNvSpPr>
          <p:nvPr/>
        </p:nvSpPr>
        <p:spPr>
          <a:xfrm>
            <a:off x="3894167" y="106349"/>
            <a:ext cx="6019800" cy="6727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PH" sz="4000" kern="0" dirty="0" smtClean="0"/>
              <a:t>Croissant</a:t>
            </a:r>
            <a:endParaRPr lang="en-PH" sz="4000" kern="0" dirty="0"/>
          </a:p>
        </p:txBody>
      </p:sp>
      <p:sp>
        <p:nvSpPr>
          <p:cNvPr id="8" name="Title 1"/>
          <p:cNvSpPr txBox="1">
            <a:spLocks/>
          </p:cNvSpPr>
          <p:nvPr/>
        </p:nvSpPr>
        <p:spPr>
          <a:xfrm>
            <a:off x="-457200" y="6166230"/>
            <a:ext cx="6019800" cy="6727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PH" sz="4000" kern="0" dirty="0" smtClean="0"/>
              <a:t>Yin Yang Chair</a:t>
            </a:r>
            <a:endParaRPr lang="en-PH" sz="4000" kern="0" dirty="0"/>
          </a:p>
        </p:txBody>
      </p:sp>
      <p:sp>
        <p:nvSpPr>
          <p:cNvPr id="10" name="Title 1"/>
          <p:cNvSpPr txBox="1">
            <a:spLocks/>
          </p:cNvSpPr>
          <p:nvPr/>
        </p:nvSpPr>
        <p:spPr>
          <a:xfrm>
            <a:off x="3862791" y="5499948"/>
            <a:ext cx="6019800" cy="52743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PH" sz="3400" kern="0" dirty="0" smtClean="0"/>
              <a:t>Amaya </a:t>
            </a:r>
            <a:r>
              <a:rPr lang="en-PH" sz="3400" kern="0" dirty="0" err="1" smtClean="0"/>
              <a:t>CoffeeTable</a:t>
            </a:r>
            <a:endParaRPr lang="en-PH" sz="3400" kern="0" dirty="0"/>
          </a:p>
        </p:txBody>
      </p:sp>
      <p:sp>
        <p:nvSpPr>
          <p:cNvPr id="11" name="Title 1"/>
          <p:cNvSpPr txBox="1">
            <a:spLocks/>
          </p:cNvSpPr>
          <p:nvPr/>
        </p:nvSpPr>
        <p:spPr>
          <a:xfrm>
            <a:off x="-457200" y="97838"/>
            <a:ext cx="6019800" cy="6727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PH" sz="3600" kern="0" dirty="0" smtClean="0"/>
              <a:t>Croissant sofa</a:t>
            </a:r>
            <a:endParaRPr lang="en-PH" sz="3600" kern="0" dirty="0"/>
          </a:p>
        </p:txBody>
      </p:sp>
    </p:spTree>
    <p:extLst>
      <p:ext uri="{BB962C8B-B14F-4D97-AF65-F5344CB8AC3E}">
        <p14:creationId xmlns:p14="http://schemas.microsoft.com/office/powerpoint/2010/main" val="270329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3399"/>
              </a:gs>
              <a:gs pos="25000">
                <a:srgbClr val="FF6633"/>
              </a:gs>
              <a:gs pos="50000">
                <a:srgbClr val="FFFF00"/>
              </a:gs>
              <a:gs pos="75000">
                <a:srgbClr val="01A78F"/>
              </a:gs>
              <a:gs pos="100000">
                <a:srgbClr val="3366FF"/>
              </a:gs>
            </a:gsLst>
            <a:lin ang="0" scaled="0"/>
          </a:gradFill>
        </p:spPr>
        <p:txBody>
          <a:bodyPr/>
          <a:lstStyle/>
          <a:p>
            <a:r>
              <a:rPr lang="en-US" sz="5400" dirty="0" smtClean="0">
                <a:latin typeface="Showcard Gothic" pitchFamily="82" charset="0"/>
              </a:rPr>
              <a:t>VOLUME</a:t>
            </a:r>
            <a:endParaRPr lang="en-US" sz="5400" dirty="0">
              <a:latin typeface="Showcard Gothic" pitchFamily="82" charset="0"/>
            </a:endParaRPr>
          </a:p>
        </p:txBody>
      </p:sp>
      <p:sp>
        <p:nvSpPr>
          <p:cNvPr id="4" name="Text Placeholder 3"/>
          <p:cNvSpPr>
            <a:spLocks noGrp="1"/>
          </p:cNvSpPr>
          <p:nvPr>
            <p:ph type="body" sz="half" idx="2"/>
          </p:nvPr>
        </p:nvSpPr>
        <p:spPr>
          <a:solidFill>
            <a:srgbClr val="00B050"/>
          </a:solidFill>
        </p:spPr>
        <p:txBody>
          <a:bodyPr/>
          <a:lstStyle/>
          <a:p>
            <a:r>
              <a:rPr lang="en-US" b="1" i="1" dirty="0" smtClean="0">
                <a:solidFill>
                  <a:schemeClr val="accent3">
                    <a:lumMod val="95000"/>
                  </a:schemeClr>
                </a:solidFill>
                <a:latin typeface="Arial Narrow" pitchFamily="34" charset="0"/>
              </a:rPr>
              <a:t>Volume</a:t>
            </a:r>
            <a:r>
              <a:rPr lang="en-US" dirty="0" smtClean="0">
                <a:solidFill>
                  <a:schemeClr val="accent3">
                    <a:lumMod val="95000"/>
                  </a:schemeClr>
                </a:solidFill>
                <a:latin typeface="Arial Narrow" pitchFamily="34" charset="0"/>
              </a:rPr>
              <a:t> refers to the amount of space occupied in three dimensions.</a:t>
            </a:r>
          </a:p>
          <a:p>
            <a:r>
              <a:rPr lang="en-US" dirty="0" smtClean="0">
                <a:solidFill>
                  <a:schemeClr val="accent3">
                    <a:lumMod val="95000"/>
                  </a:schemeClr>
                </a:solidFill>
                <a:latin typeface="Arial Narrow" pitchFamily="34" charset="0"/>
              </a:rPr>
              <a:t>It refers to solidity or thickness.</a:t>
            </a:r>
            <a:endParaRPr lang="en-US" dirty="0">
              <a:solidFill>
                <a:schemeClr val="accent3">
                  <a:lumMod val="95000"/>
                </a:schemeClr>
              </a:solidFill>
              <a:latin typeface="Arial Narrow" pitchFamily="34" charset="0"/>
            </a:endParaRPr>
          </a:p>
        </p:txBody>
      </p:sp>
      <p:pic>
        <p:nvPicPr>
          <p:cNvPr id="60418" name="Picture 2" descr="C:\Documents and Settings\Sir Randy\My Documents\My Pictures\450px-Canterra_Tower-Calgary.JPG"/>
          <p:cNvPicPr>
            <a:picLocks noChangeAspect="1" noChangeArrowheads="1"/>
          </p:cNvPicPr>
          <p:nvPr/>
        </p:nvPicPr>
        <p:blipFill>
          <a:blip r:embed="rId2"/>
          <a:srcRect/>
          <a:stretch>
            <a:fillRect/>
          </a:stretch>
        </p:blipFill>
        <p:spPr bwMode="auto">
          <a:xfrm>
            <a:off x="685800" y="1981200"/>
            <a:ext cx="3810000" cy="4114800"/>
          </a:xfrm>
          <a:prstGeom prst="rect">
            <a:avLst/>
          </a:prstGeom>
          <a:ln>
            <a:noFill/>
          </a:ln>
          <a:effectLst>
            <a:softEdge rad="112500"/>
          </a:effectLst>
        </p:spPr>
      </p:pic>
    </p:spTree>
    <p:extLst>
      <p:ext uri="{BB962C8B-B14F-4D97-AF65-F5344CB8AC3E}">
        <p14:creationId xmlns:p14="http://schemas.microsoft.com/office/powerpoint/2010/main" val="1003607964"/>
      </p:ext>
    </p:extLst>
  </p:cSld>
  <p:clrMapOvr>
    <a:masterClrMapping/>
  </p:clrMapOvr>
  <p:transition spd="slow">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975" y="687288"/>
            <a:ext cx="4572000" cy="553998"/>
          </a:xfrm>
          <a:prstGeom prst="rect">
            <a:avLst/>
          </a:prstGeom>
        </p:spPr>
        <p:txBody>
          <a:bodyPr>
            <a:spAutoFit/>
          </a:bodyPr>
          <a:lstStyle/>
          <a:p>
            <a:pPr algn="just"/>
            <a:r>
              <a:rPr lang="en-PH" sz="3000" dirty="0" smtClean="0"/>
              <a:t>References:</a:t>
            </a:r>
            <a:endParaRPr lang="en-PH" sz="3000" dirty="0"/>
          </a:p>
        </p:txBody>
      </p:sp>
      <p:sp>
        <p:nvSpPr>
          <p:cNvPr id="4" name="Rectangle 3"/>
          <p:cNvSpPr/>
          <p:nvPr/>
        </p:nvSpPr>
        <p:spPr>
          <a:xfrm>
            <a:off x="972954" y="2859141"/>
            <a:ext cx="7620000" cy="707886"/>
          </a:xfrm>
          <a:prstGeom prst="rect">
            <a:avLst/>
          </a:prstGeom>
        </p:spPr>
        <p:txBody>
          <a:bodyPr wrap="square">
            <a:spAutoFit/>
          </a:bodyPr>
          <a:lstStyle/>
          <a:p>
            <a:pPr algn="just" eaLnBrk="1" hangingPunct="1"/>
            <a:r>
              <a:rPr lang="en-US" sz="2000" kern="0" dirty="0" err="1" smtClean="0"/>
              <a:t>Fichner-Rathus</a:t>
            </a:r>
            <a:r>
              <a:rPr lang="en-US" sz="2000" kern="0" dirty="0" smtClean="0"/>
              <a:t>, L. (2010). </a:t>
            </a:r>
            <a:r>
              <a:rPr lang="en-US" sz="2000" i="1" kern="0" dirty="0" smtClean="0"/>
              <a:t>Foundations of Art and Design</a:t>
            </a:r>
            <a:r>
              <a:rPr lang="en-US" sz="2000" kern="0" dirty="0" smtClean="0"/>
              <a:t>. USA:   </a:t>
            </a:r>
          </a:p>
          <a:p>
            <a:pPr algn="just" eaLnBrk="1" hangingPunct="1"/>
            <a:r>
              <a:rPr lang="en-US" sz="2000" kern="0" dirty="0"/>
              <a:t> </a:t>
            </a:r>
            <a:r>
              <a:rPr lang="en-US" sz="2000" kern="0" dirty="0" smtClean="0"/>
              <a:t>     Thomson Learning Inc. </a:t>
            </a:r>
            <a:endParaRPr lang="en-US" sz="2000" kern="0" dirty="0"/>
          </a:p>
        </p:txBody>
      </p:sp>
      <p:sp>
        <p:nvSpPr>
          <p:cNvPr id="5" name="Rectangle 4"/>
          <p:cNvSpPr/>
          <p:nvPr/>
        </p:nvSpPr>
        <p:spPr>
          <a:xfrm>
            <a:off x="993006" y="3812977"/>
            <a:ext cx="7882286" cy="707886"/>
          </a:xfrm>
          <a:prstGeom prst="rect">
            <a:avLst/>
          </a:prstGeom>
        </p:spPr>
        <p:txBody>
          <a:bodyPr wrap="none">
            <a:spAutoFit/>
          </a:bodyPr>
          <a:lstStyle/>
          <a:p>
            <a:pPr algn="l"/>
            <a:r>
              <a:rPr lang="en-PH" sz="2000" dirty="0" smtClean="0"/>
              <a:t>Rich, </a:t>
            </a:r>
            <a:r>
              <a:rPr lang="en-PH" sz="2000" dirty="0"/>
              <a:t>S</a:t>
            </a:r>
            <a:r>
              <a:rPr lang="en-PH" sz="2000" dirty="0" smtClean="0"/>
              <a:t>. (2005, September 9). Kenneth </a:t>
            </a:r>
            <a:r>
              <a:rPr lang="en-PH" sz="2000" dirty="0" err="1" smtClean="0"/>
              <a:t>Cobonpue</a:t>
            </a:r>
            <a:r>
              <a:rPr lang="en-PH" sz="2000" dirty="0" smtClean="0"/>
              <a:t>. </a:t>
            </a:r>
            <a:r>
              <a:rPr lang="en-PH" sz="2000" dirty="0"/>
              <a:t>Design</a:t>
            </a:r>
            <a:r>
              <a:rPr lang="en-PH" sz="2000" dirty="0" smtClean="0"/>
              <a:t>, Green </a:t>
            </a:r>
          </a:p>
          <a:p>
            <a:pPr algn="l"/>
            <a:r>
              <a:rPr lang="en-PH" sz="2000" dirty="0"/>
              <a:t> </a:t>
            </a:r>
            <a:r>
              <a:rPr lang="en-PH" sz="2000" dirty="0" smtClean="0"/>
              <a:t>     Furniture. Retrieved from http://inhabitat.com/kenneth-cobonpue/</a:t>
            </a:r>
            <a:endParaRPr lang="en-PH" sz="2000" dirty="0"/>
          </a:p>
        </p:txBody>
      </p:sp>
      <p:sp>
        <p:nvSpPr>
          <p:cNvPr id="6" name="Rectangle 5"/>
          <p:cNvSpPr/>
          <p:nvPr/>
        </p:nvSpPr>
        <p:spPr>
          <a:xfrm>
            <a:off x="972954" y="1597529"/>
            <a:ext cx="8305800" cy="1015663"/>
          </a:xfrm>
          <a:prstGeom prst="rect">
            <a:avLst/>
          </a:prstGeom>
        </p:spPr>
        <p:txBody>
          <a:bodyPr wrap="square">
            <a:spAutoFit/>
          </a:bodyPr>
          <a:lstStyle/>
          <a:p>
            <a:pPr algn="l"/>
            <a:r>
              <a:rPr lang="en-PH" sz="2000" dirty="0" smtClean="0"/>
              <a:t>Callow, R. (2014, January 21).</a:t>
            </a:r>
            <a:r>
              <a:rPr lang="en-PH" sz="2000" cap="all" dirty="0" smtClean="0"/>
              <a:t> </a:t>
            </a:r>
            <a:r>
              <a:rPr lang="en-PH" sz="2000" dirty="0" smtClean="0"/>
              <a:t>Photo Gallery: Leading Lines in </a:t>
            </a:r>
          </a:p>
          <a:p>
            <a:pPr algn="l"/>
            <a:r>
              <a:rPr lang="en-PH" sz="2000" dirty="0"/>
              <a:t> </a:t>
            </a:r>
            <a:r>
              <a:rPr lang="en-PH" sz="2000" dirty="0" smtClean="0"/>
              <a:t>     Photography. Retrieved from http</a:t>
            </a:r>
            <a:r>
              <a:rPr lang="en-PH" sz="2000" dirty="0"/>
              <a:t>://</a:t>
            </a:r>
            <a:r>
              <a:rPr lang="en-PH" sz="2000" dirty="0" smtClean="0"/>
              <a:t>blog.posterjack.ca/2014/01/21/</a:t>
            </a:r>
          </a:p>
          <a:p>
            <a:pPr algn="l"/>
            <a:r>
              <a:rPr lang="en-PH" sz="2000" dirty="0" smtClean="0"/>
              <a:t>      photo-gallery-leading-lines-in-photography</a:t>
            </a:r>
            <a:r>
              <a:rPr lang="en-PH" sz="2000" dirty="0"/>
              <a:t>/</a:t>
            </a:r>
          </a:p>
        </p:txBody>
      </p:sp>
    </p:spTree>
    <p:extLst>
      <p:ext uri="{BB962C8B-B14F-4D97-AF65-F5344CB8AC3E}">
        <p14:creationId xmlns:p14="http://schemas.microsoft.com/office/powerpoint/2010/main" val="928032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77200" cy="707886"/>
          </a:xfrm>
          <a:prstGeom prst="rect">
            <a:avLst/>
          </a:prstGeom>
          <a:noFill/>
        </p:spPr>
        <p:txBody>
          <a:bodyPr wrap="square" rtlCol="0">
            <a:spAutoFit/>
          </a:bodyPr>
          <a:lstStyle/>
          <a:p>
            <a:r>
              <a:rPr lang="en-US" sz="4000" dirty="0" smtClean="0"/>
              <a:t>TOPICS FOR HUMANITIES</a:t>
            </a:r>
            <a:endParaRPr lang="en-US" sz="4000" dirty="0"/>
          </a:p>
        </p:txBody>
      </p:sp>
      <p:sp>
        <p:nvSpPr>
          <p:cNvPr id="3" name="TextBox 2"/>
          <p:cNvSpPr txBox="1"/>
          <p:nvPr/>
        </p:nvSpPr>
        <p:spPr>
          <a:xfrm>
            <a:off x="914400" y="2133600"/>
            <a:ext cx="7696200" cy="3323987"/>
          </a:xfrm>
          <a:prstGeom prst="rect">
            <a:avLst/>
          </a:prstGeom>
          <a:noFill/>
        </p:spPr>
        <p:txBody>
          <a:bodyPr wrap="square" rtlCol="0">
            <a:spAutoFit/>
          </a:bodyPr>
          <a:lstStyle/>
          <a:p>
            <a:pPr marL="514350" indent="-514350" algn="l">
              <a:buAutoNum type="arabicPeriod"/>
            </a:pPr>
            <a:r>
              <a:rPr lang="en-US" sz="3200" b="1" dirty="0" smtClean="0">
                <a:solidFill>
                  <a:srgbClr val="FF0000"/>
                </a:solidFill>
              </a:rPr>
              <a:t>ORIGIN OF ARCHITECTURE</a:t>
            </a:r>
          </a:p>
          <a:p>
            <a:pPr marL="514350" indent="-514350" algn="l">
              <a:buAutoNum type="arabicPeriod"/>
            </a:pPr>
            <a:r>
              <a:rPr lang="en-US" sz="3200" b="1" dirty="0" smtClean="0">
                <a:solidFill>
                  <a:srgbClr val="FF0000"/>
                </a:solidFill>
              </a:rPr>
              <a:t>ELEMENTS OF LITERATURE</a:t>
            </a:r>
          </a:p>
          <a:p>
            <a:pPr marL="514350" indent="-514350" algn="l">
              <a:buAutoNum type="arabicPeriod"/>
            </a:pPr>
            <a:r>
              <a:rPr lang="en-US" sz="3200" b="1" dirty="0" smtClean="0">
                <a:solidFill>
                  <a:srgbClr val="FF0000"/>
                </a:solidFill>
              </a:rPr>
              <a:t>MUSIC</a:t>
            </a:r>
            <a:endParaRPr lang="en-US" sz="3200" b="1" dirty="0">
              <a:solidFill>
                <a:srgbClr val="FF0000"/>
              </a:solidFill>
            </a:endParaRPr>
          </a:p>
          <a:p>
            <a:pPr marL="514350" indent="-514350" algn="l">
              <a:buAutoNum type="arabicPeriod"/>
            </a:pPr>
            <a:r>
              <a:rPr lang="en-US" sz="3200" b="1" dirty="0" smtClean="0">
                <a:solidFill>
                  <a:srgbClr val="FF0000"/>
                </a:solidFill>
              </a:rPr>
              <a:t>COMBINATIONS OF INSTRUMENTS</a:t>
            </a:r>
            <a:endParaRPr lang="en-US" sz="3200" b="1" dirty="0">
              <a:solidFill>
                <a:srgbClr val="FF0000"/>
              </a:solidFill>
            </a:endParaRPr>
          </a:p>
          <a:p>
            <a:pPr marL="514350" indent="-514350" algn="l">
              <a:buAutoNum type="arabicPeriod"/>
            </a:pPr>
            <a:r>
              <a:rPr lang="en-US" sz="3200" b="1" dirty="0" smtClean="0">
                <a:solidFill>
                  <a:srgbClr val="FF0000"/>
                </a:solidFill>
              </a:rPr>
              <a:t>DRAMA</a:t>
            </a:r>
          </a:p>
          <a:p>
            <a:pPr marL="514350" indent="-514350" algn="l">
              <a:buAutoNum type="arabicPeriod"/>
            </a:pPr>
            <a:r>
              <a:rPr lang="en-US" sz="3200" b="1" dirty="0" smtClean="0">
                <a:solidFill>
                  <a:srgbClr val="FF0000"/>
                </a:solidFill>
              </a:rPr>
              <a:t>DANCE</a:t>
            </a:r>
          </a:p>
          <a:p>
            <a:endParaRPr lang="en-US" dirty="0"/>
          </a:p>
        </p:txBody>
      </p:sp>
    </p:spTree>
    <p:extLst>
      <p:ext uri="{BB962C8B-B14F-4D97-AF65-F5344CB8AC3E}">
        <p14:creationId xmlns:p14="http://schemas.microsoft.com/office/powerpoint/2010/main" val="30915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609600"/>
            <a:ext cx="8229600" cy="1143000"/>
          </a:xfrm>
        </p:spPr>
        <p:txBody>
          <a:bodyPr/>
          <a:lstStyle/>
          <a:p>
            <a:pPr algn="l" eaLnBrk="1" hangingPunct="1"/>
            <a:r>
              <a:rPr lang="en-US" sz="4000" b="1" dirty="0" smtClean="0"/>
              <a:t>  </a:t>
            </a:r>
          </a:p>
        </p:txBody>
      </p:sp>
      <p:sp>
        <p:nvSpPr>
          <p:cNvPr id="4" name="Content Placeholder 3"/>
          <p:cNvSpPr>
            <a:spLocks noGrp="1"/>
          </p:cNvSpPr>
          <p:nvPr>
            <p:ph sz="half" idx="2"/>
          </p:nvPr>
        </p:nvSpPr>
        <p:spPr>
          <a:xfrm>
            <a:off x="1066800" y="1143000"/>
            <a:ext cx="7467600" cy="4648200"/>
          </a:xfrm>
        </p:spPr>
        <p:txBody>
          <a:bodyPr/>
          <a:lstStyle/>
          <a:p>
            <a:pPr eaLnBrk="1" hangingPunct="1">
              <a:defRPr/>
            </a:pPr>
            <a:r>
              <a:rPr lang="en-PH" sz="2800" dirty="0" smtClean="0"/>
              <a:t>Lines are the first element of art and are continuous marks that are made on any surface with a moving point. </a:t>
            </a:r>
          </a:p>
          <a:p>
            <a:pPr eaLnBrk="1" hangingPunct="1">
              <a:buNone/>
              <a:defRPr/>
            </a:pPr>
            <a:endParaRPr lang="en-PH" sz="1600" dirty="0" smtClean="0"/>
          </a:p>
          <a:p>
            <a:pPr eaLnBrk="1" hangingPunct="1">
              <a:defRPr/>
            </a:pPr>
            <a:r>
              <a:rPr lang="en-PH" sz="2800" dirty="0" smtClean="0"/>
              <a:t>Lines can be used in various ways to create different compositions. </a:t>
            </a:r>
          </a:p>
          <a:p>
            <a:pPr eaLnBrk="1" hangingPunct="1">
              <a:defRPr/>
            </a:pPr>
            <a:endParaRPr lang="en-PH" sz="2800" dirty="0" smtClean="0"/>
          </a:p>
          <a:p>
            <a:pPr eaLnBrk="1" hangingPunct="1">
              <a:defRPr/>
            </a:pPr>
            <a:r>
              <a:rPr lang="en-PH" sz="2800" dirty="0" smtClean="0"/>
              <a:t>A line can be used to express various things or feelings; it can be used to show various moods or anything abstract. </a:t>
            </a:r>
          </a:p>
          <a:p>
            <a:pPr eaLnBrk="1" hangingPunct="1">
              <a:buNone/>
              <a:defRPr/>
            </a:pPr>
            <a:endParaRPr lang="en-PH" sz="1600" dirty="0" smtClean="0"/>
          </a:p>
          <a:p>
            <a:pPr eaLnBrk="1" hangingPunct="1">
              <a:buNone/>
              <a:defRPr/>
            </a:pPr>
            <a:endParaRPr lang="en-PH" sz="2800" dirty="0" smtClean="0"/>
          </a:p>
        </p:txBody>
      </p:sp>
    </p:spTree>
    <p:extLst>
      <p:ext uri="{BB962C8B-B14F-4D97-AF65-F5344CB8AC3E}">
        <p14:creationId xmlns:p14="http://schemas.microsoft.com/office/powerpoint/2010/main" val="2288762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447800"/>
            <a:ext cx="7924800" cy="3581400"/>
          </a:xfrm>
          <a:prstGeom prst="rect">
            <a:avLst/>
          </a:prstGeom>
        </p:spPr>
        <p:style>
          <a:lnRef idx="1">
            <a:schemeClr val="accent2"/>
          </a:lnRef>
          <a:fillRef idx="2">
            <a:schemeClr val="accent2"/>
          </a:fillRef>
          <a:effectRef idx="1">
            <a:schemeClr val="accent2"/>
          </a:effectRef>
          <a:fontRef idx="minor">
            <a:schemeClr val="dk1"/>
          </a:fontRef>
        </p:style>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just" eaLnBrk="1" hangingPunct="1"/>
            <a:r>
              <a:rPr lang="en-US" sz="3600" kern="0" dirty="0" smtClean="0"/>
              <a:t>      </a:t>
            </a:r>
            <a:r>
              <a:rPr lang="en-US" sz="3400" b="1" kern="0" dirty="0" smtClean="0"/>
              <a:t>Line</a:t>
            </a:r>
            <a:r>
              <a:rPr lang="en-US" sz="3400" kern="0" dirty="0" smtClean="0"/>
              <a:t> serves as </a:t>
            </a:r>
            <a:r>
              <a:rPr lang="en-US" sz="3400" b="1" kern="0" dirty="0" smtClean="0"/>
              <a:t>an essential building block of art</a:t>
            </a:r>
            <a:r>
              <a:rPr lang="en-US" sz="3400" kern="0" dirty="0" smtClean="0"/>
              <a:t>, but it can also serve as </a:t>
            </a:r>
            <a:r>
              <a:rPr lang="en-US" sz="3400" b="1" kern="0" dirty="0" smtClean="0"/>
              <a:t>the content itself </a:t>
            </a:r>
            <a:r>
              <a:rPr lang="en-US" sz="3400" kern="0" dirty="0" smtClean="0"/>
              <a:t>of a work of art, or be manipulated to evoke an emotional or intellectual response from a </a:t>
            </a:r>
            <a:r>
              <a:rPr lang="en-US" sz="3400" kern="0" dirty="0"/>
              <a:t>viewer </a:t>
            </a:r>
            <a:r>
              <a:rPr lang="en-US" sz="3400" kern="0" dirty="0" smtClean="0"/>
              <a:t>(</a:t>
            </a:r>
            <a:r>
              <a:rPr lang="en-US" sz="3400" kern="0" dirty="0" err="1" smtClean="0"/>
              <a:t>Fichner-Rathus</a:t>
            </a:r>
            <a:r>
              <a:rPr lang="en-US" sz="3400" kern="0" dirty="0"/>
              <a:t>, </a:t>
            </a:r>
            <a:r>
              <a:rPr lang="en-US" sz="3400" kern="0" dirty="0" smtClean="0"/>
              <a:t>2010</a:t>
            </a:r>
            <a:r>
              <a:rPr lang="en-US" sz="3400" kern="0" dirty="0"/>
              <a:t>). </a:t>
            </a:r>
            <a:endParaRPr lang="en-US" sz="3600" kern="0" dirty="0" smtClean="0"/>
          </a:p>
        </p:txBody>
      </p:sp>
    </p:spTree>
    <p:extLst>
      <p:ext uri="{BB962C8B-B14F-4D97-AF65-F5344CB8AC3E}">
        <p14:creationId xmlns:p14="http://schemas.microsoft.com/office/powerpoint/2010/main" val="358519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6096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What do these lines suggest?</a:t>
            </a:r>
          </a:p>
        </p:txBody>
      </p:sp>
      <p:sp>
        <p:nvSpPr>
          <p:cNvPr id="4" name="Title 1"/>
          <p:cNvSpPr txBox="1">
            <a:spLocks/>
          </p:cNvSpPr>
          <p:nvPr/>
        </p:nvSpPr>
        <p:spPr>
          <a:xfrm>
            <a:off x="2149780" y="5181600"/>
            <a:ext cx="5486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CURVED LINES</a:t>
            </a:r>
          </a:p>
        </p:txBody>
      </p:sp>
      <p:sp>
        <p:nvSpPr>
          <p:cNvPr id="5" name="Title 1"/>
          <p:cNvSpPr txBox="1">
            <a:spLocks/>
          </p:cNvSpPr>
          <p:nvPr/>
        </p:nvSpPr>
        <p:spPr>
          <a:xfrm>
            <a:off x="2153955" y="2907082"/>
            <a:ext cx="5486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HORIZONTAL LINES</a:t>
            </a:r>
          </a:p>
        </p:txBody>
      </p:sp>
      <p:sp>
        <p:nvSpPr>
          <p:cNvPr id="6" name="Title 1"/>
          <p:cNvSpPr txBox="1">
            <a:spLocks/>
          </p:cNvSpPr>
          <p:nvPr/>
        </p:nvSpPr>
        <p:spPr>
          <a:xfrm>
            <a:off x="2153955" y="4091836"/>
            <a:ext cx="5486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DIAGONAL LINES</a:t>
            </a:r>
          </a:p>
        </p:txBody>
      </p:sp>
      <p:sp>
        <p:nvSpPr>
          <p:cNvPr id="7" name="Title 1"/>
          <p:cNvSpPr txBox="1">
            <a:spLocks/>
          </p:cNvSpPr>
          <p:nvPr/>
        </p:nvSpPr>
        <p:spPr>
          <a:xfrm>
            <a:off x="2149780" y="1817318"/>
            <a:ext cx="52578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en-US" sz="4000" b="1" kern="0" dirty="0" smtClean="0"/>
              <a:t> VERTICAL LINES</a:t>
            </a:r>
          </a:p>
        </p:txBody>
      </p:sp>
    </p:spTree>
    <p:extLst>
      <p:ext uri="{BB962C8B-B14F-4D97-AF65-F5344CB8AC3E}">
        <p14:creationId xmlns:p14="http://schemas.microsoft.com/office/powerpoint/2010/main" val="589961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theme1.xml><?xml version="1.0" encoding="utf-8"?>
<a:theme xmlns:a="http://schemas.openxmlformats.org/drawingml/2006/main" name="Mapua Institute of Technology Presentation Template 2">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1747</TotalTime>
  <Words>1819</Words>
  <Application>Microsoft Office PowerPoint</Application>
  <PresentationFormat>On-screen Show (4:3)</PresentationFormat>
  <Paragraphs>157</Paragraphs>
  <Slides>67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67</vt:i4>
      </vt:variant>
    </vt:vector>
  </HeadingPairs>
  <TitlesOfParts>
    <vt:vector size="79" baseType="lpstr">
      <vt:lpstr>Arial</vt:lpstr>
      <vt:lpstr>Arial</vt:lpstr>
      <vt:lpstr>Arial Narrow</vt:lpstr>
      <vt:lpstr>Bauhaus 93</vt:lpstr>
      <vt:lpstr>Bernard MT Condensed</vt:lpstr>
      <vt:lpstr>Calibri</vt:lpstr>
      <vt:lpstr>Helvetica Neue</vt:lpstr>
      <vt:lpstr>proxima-nova-1</vt:lpstr>
      <vt:lpstr>Showcard Gothic</vt:lpstr>
      <vt:lpstr>Wingdings</vt:lpstr>
      <vt:lpstr>Mapua Institute of Technology Presentation Template 2</vt:lpstr>
      <vt:lpstr>Diseño predeterminado</vt:lpstr>
      <vt:lpstr>ART APPRECIATION</vt:lpstr>
      <vt:lpstr>PowerPoint Presentation</vt:lpstr>
      <vt:lpstr>The Elements of Visual Arts </vt:lpstr>
      <vt:lpstr>The Elements of Visual Arts </vt:lpstr>
      <vt:lpstr>LINE</vt:lpstr>
      <vt:lpstr>  LINE</vt:lpstr>
      <vt:lpstr>  </vt:lpstr>
      <vt:lpstr>PowerPoint Presentation</vt:lpstr>
      <vt:lpstr>PowerPoint Presentation</vt:lpstr>
      <vt:lpstr>Vertical Lines</vt:lpstr>
      <vt:lpstr>PowerPoint Presentation</vt:lpstr>
      <vt:lpstr>PowerPoint Presentation</vt:lpstr>
      <vt:lpstr>Horizontal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Main Types of Lines</vt:lpstr>
      <vt:lpstr>Three Main Types of Lines</vt:lpstr>
      <vt:lpstr>Three Main Types of Lines</vt:lpstr>
      <vt:lpstr>PowerPoint Presentation</vt:lpstr>
      <vt:lpstr>PowerPoint Presentation</vt:lpstr>
      <vt:lpstr>PowerPoint Presentation</vt:lpstr>
      <vt:lpstr>PowerPoint Presentation</vt:lpstr>
      <vt:lpstr>PowerPoint Presentation</vt:lpstr>
      <vt:lpstr>Attributes of Color</vt:lpstr>
      <vt:lpstr>Color Wheel</vt:lpstr>
      <vt:lpstr>Attributes of Color</vt:lpstr>
      <vt:lpstr>Attributes of Color</vt:lpstr>
      <vt:lpstr>PowerPoint Presentation</vt:lpstr>
      <vt:lpstr>Meanings of Colors Conveyed  by the Rose</vt:lpstr>
      <vt:lpstr>TEXTURE</vt:lpstr>
      <vt:lpstr>PowerPoint Presentation</vt:lpstr>
      <vt:lpstr>texture</vt:lpstr>
      <vt:lpstr>PowerPoint Presentation</vt:lpstr>
      <vt:lpstr>PowerPoint Presentation</vt:lpstr>
      <vt:lpstr>PowerPoint Presentation</vt:lpstr>
      <vt:lpstr>PERSPECTIVE</vt:lpstr>
      <vt:lpstr>PowerPoint Presentation</vt:lpstr>
      <vt:lpstr>PowerPoint Presentation</vt:lpstr>
      <vt:lpstr>PowerPoint Presentation</vt:lpstr>
      <vt:lpstr>Kinds of Perspective</vt:lpstr>
      <vt:lpstr>Linear Perspective</vt:lpstr>
      <vt:lpstr>Kinds of Perspective</vt:lpstr>
      <vt:lpstr>The Art Element of Space   Space refers to how the artist fills the surface on which a work of art is created. It can also refer to the expression of depth within a work of art.    When talking about a three-dimensional object, space is the actual volume that is taken up by the artwork. </vt:lpstr>
      <vt:lpstr>SPACE</vt:lpstr>
      <vt:lpstr>Kinds of Space</vt:lpstr>
      <vt:lpstr>Shape, Form, and Volume are words that are used to describe distinct areas or parts of works of art or architecture.  </vt:lpstr>
      <vt:lpstr>PowerPoint Presentation</vt:lpstr>
      <vt:lpstr> The Art Element of Form   Form refers to a three-dimensional object. As such, form is an art term that is only applied to those artworks that are three-dimensional, such as sculpture and pottery.   Forms, much like shapes, can be geometric or organic. Geometric forms have hard lines and edges. Organic forms are curvy and more free-form. </vt:lpstr>
      <vt:lpstr>Types of Form</vt:lpstr>
      <vt:lpstr>Organic and Geometric Forms</vt:lpstr>
      <vt:lpstr>PowerPoint Presentation</vt:lpstr>
      <vt:lpstr>PowerPoint Presentation</vt:lpstr>
      <vt:lpstr>VOLUME</vt:lpstr>
      <vt:lpstr>PowerPoint Presentation</vt:lpstr>
      <vt:lpstr>PowerPoint Presentation</vt:lpstr>
    </vt:vector>
  </TitlesOfParts>
  <Company>Development Office for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Cluster name here]</dc:title>
  <dc:creator>jvmacayan</dc:creator>
  <cp:lastModifiedBy>Dell Inspiron</cp:lastModifiedBy>
  <cp:revision>140</cp:revision>
  <dcterms:created xsi:type="dcterms:W3CDTF">2011-06-23T02:38:05Z</dcterms:created>
  <dcterms:modified xsi:type="dcterms:W3CDTF">2018-12-01T00:18:57Z</dcterms:modified>
</cp:coreProperties>
</file>